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94" r:id="rId5"/>
    <p:sldId id="291" r:id="rId6"/>
    <p:sldId id="292" r:id="rId7"/>
    <p:sldId id="293" r:id="rId8"/>
    <p:sldId id="295" r:id="rId9"/>
    <p:sldId id="296" r:id="rId10"/>
    <p:sldId id="297" r:id="rId11"/>
    <p:sldId id="266" r:id="rId12"/>
    <p:sldId id="268" r:id="rId13"/>
    <p:sldId id="270" r:id="rId14"/>
    <p:sldId id="272" r:id="rId15"/>
    <p:sldId id="273" r:id="rId16"/>
    <p:sldId id="274" r:id="rId17"/>
    <p:sldId id="275" r:id="rId18"/>
    <p:sldId id="276" r:id="rId19"/>
    <p:sldId id="277" r:id="rId20"/>
    <p:sldId id="280" r:id="rId21"/>
    <p:sldId id="281" r:id="rId22"/>
    <p:sldId id="285" r:id="rId23"/>
    <p:sldId id="283" r:id="rId24"/>
    <p:sldId id="284" r:id="rId25"/>
    <p:sldId id="265"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FF"/>
    <a:srgbClr val="CCEC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4B32813-90AC-4ECB-BF39-1A9FF9BBA601}" type="datetimeFigureOut">
              <a:rPr lang="ru-RU" smtClean="0"/>
              <a:pPr/>
              <a:t>23.01.2017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35E366-F345-40DE-AE6F-5B0BEE4684C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B32813-90AC-4ECB-BF39-1A9FF9BBA601}" type="datetimeFigureOut">
              <a:rPr lang="ru-RU" smtClean="0"/>
              <a:pPr/>
              <a:t>23.01.2017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35E366-F345-40DE-AE6F-5B0BEE4684C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B32813-90AC-4ECB-BF39-1A9FF9BBA601}" type="datetimeFigureOut">
              <a:rPr lang="ru-RU" smtClean="0"/>
              <a:pPr/>
              <a:t>23.01.2017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35E366-F345-40DE-AE6F-5B0BEE4684C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B32813-90AC-4ECB-BF39-1A9FF9BBA601}" type="datetimeFigureOut">
              <a:rPr lang="ru-RU" smtClean="0"/>
              <a:pPr/>
              <a:t>23.01.2017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35E366-F345-40DE-AE6F-5B0BEE4684C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B32813-90AC-4ECB-BF39-1A9FF9BBA601}" type="datetimeFigureOut">
              <a:rPr lang="ru-RU" smtClean="0"/>
              <a:pPr/>
              <a:t>23.01.2017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35E366-F345-40DE-AE6F-5B0BEE4684C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4B32813-90AC-4ECB-BF39-1A9FF9BBA601}" type="datetimeFigureOut">
              <a:rPr lang="ru-RU" smtClean="0"/>
              <a:pPr/>
              <a:t>23.01.2017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35E366-F345-40DE-AE6F-5B0BEE4684C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4B32813-90AC-4ECB-BF39-1A9FF9BBA601}" type="datetimeFigureOut">
              <a:rPr lang="ru-RU" smtClean="0"/>
              <a:pPr/>
              <a:t>23.01.2017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35E366-F345-40DE-AE6F-5B0BEE4684C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B32813-90AC-4ECB-BF39-1A9FF9BBA601}" type="datetimeFigureOut">
              <a:rPr lang="ru-RU" smtClean="0"/>
              <a:pPr/>
              <a:t>23.01.2017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35E366-F345-40DE-AE6F-5B0BEE4684C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B32813-90AC-4ECB-BF39-1A9FF9BBA601}" type="datetimeFigureOut">
              <a:rPr lang="ru-RU" smtClean="0"/>
              <a:pPr/>
              <a:t>23.01.2017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35E366-F345-40DE-AE6F-5B0BEE4684C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B32813-90AC-4ECB-BF39-1A9FF9BBA601}" type="datetimeFigureOut">
              <a:rPr lang="ru-RU" smtClean="0"/>
              <a:pPr/>
              <a:t>23.01.2017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35E366-F345-40DE-AE6F-5B0BEE4684C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B32813-90AC-4ECB-BF39-1A9FF9BBA601}" type="datetimeFigureOut">
              <a:rPr lang="ru-RU" smtClean="0"/>
              <a:pPr/>
              <a:t>23.01.2017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35E366-F345-40DE-AE6F-5B0BEE4684C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32813-90AC-4ECB-BF39-1A9FF9BBA601}" type="datetimeFigureOut">
              <a:rPr lang="ru-RU" smtClean="0"/>
              <a:pPr/>
              <a:t>23.01.2017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5E366-F345-40DE-AE6F-5B0BEE4684C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92"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026" name="WordArt 2"/>
          <p:cNvSpPr>
            <a:spLocks noChangeArrowheads="1" noChangeShapeType="1" noTextEdit="1"/>
          </p:cNvSpPr>
          <p:nvPr/>
        </p:nvSpPr>
        <p:spPr bwMode="auto">
          <a:xfrm>
            <a:off x="571472" y="285728"/>
            <a:ext cx="8143900" cy="1428760"/>
          </a:xfrm>
          <a:prstGeom prst="rect">
            <a:avLst/>
          </a:prstGeom>
        </p:spPr>
        <p:txBody>
          <a:bodyPr wrap="none" fromWordArt="1">
            <a:prstTxWarp prst="textPlain">
              <a:avLst>
                <a:gd name="adj" fmla="val 46475"/>
              </a:avLst>
            </a:prstTxWarp>
          </a:bodyPr>
          <a:lstStyle/>
          <a:p>
            <a:pPr algn="ctr"/>
            <a:r>
              <a:rPr lang="ru-RU" sz="3600" b="1" dirty="0" smtClean="0">
                <a:latin typeface="Times New Roman" pitchFamily="18" charset="0"/>
                <a:cs typeface="Times New Roman" pitchFamily="18" charset="0"/>
              </a:rPr>
              <a:t>ПО СЛЕДАМ ЭКСПЕДИЦИЙ </a:t>
            </a:r>
          </a:p>
          <a:p>
            <a:pPr algn="ctr"/>
            <a:r>
              <a:rPr lang="ru-RU" sz="3600" b="1" dirty="0" smtClean="0">
                <a:latin typeface="Times New Roman" pitchFamily="18" charset="0"/>
                <a:cs typeface="Times New Roman" pitchFamily="18" charset="0"/>
              </a:rPr>
              <a:t>О.Ю. ШМИДТА</a:t>
            </a:r>
            <a:endParaRPr lang="ru-RU" sz="3600" b="1" kern="10" spc="0" dirty="0">
              <a:ln w="9525">
                <a:solidFill>
                  <a:srgbClr val="0000FF"/>
                </a:solidFill>
                <a:round/>
                <a:headEnd/>
                <a:tailEnd/>
              </a:ln>
              <a:effectLst/>
              <a:latin typeface="Times New Roman" pitchFamily="18" charset="0"/>
              <a:cs typeface="Times New Roman" pitchFamily="18" charset="0"/>
            </a:endParaRPr>
          </a:p>
        </p:txBody>
      </p:sp>
      <p:pic>
        <p:nvPicPr>
          <p:cNvPr id="26626" name="Picture 2" descr="http://antarctic.su/books/item/f00/s00/z0000009/pic/map017.jpg"/>
          <p:cNvPicPr>
            <a:picLocks noChangeAspect="1" noChangeArrowheads="1"/>
          </p:cNvPicPr>
          <p:nvPr/>
        </p:nvPicPr>
        <p:blipFill>
          <a:blip r:embed="rId2" cstate="email">
            <a:duotone>
              <a:schemeClr val="bg2">
                <a:shade val="45000"/>
                <a:satMod val="135000"/>
              </a:schemeClr>
              <a:prstClr val="white"/>
            </a:duotone>
          </a:blip>
          <a:srcRect/>
          <a:stretch>
            <a:fillRect/>
          </a:stretch>
        </p:blipFill>
        <p:spPr bwMode="auto">
          <a:xfrm>
            <a:off x="1357290" y="1791138"/>
            <a:ext cx="7143800" cy="4936302"/>
          </a:xfrm>
          <a:prstGeom prst="rect">
            <a:avLst/>
          </a:prstGeom>
          <a:noFill/>
          <a:ln>
            <a:solidFill>
              <a:schemeClr val="tx1">
                <a:lumMod val="95000"/>
                <a:lumOff val="5000"/>
              </a:schemeClr>
            </a:solidFill>
          </a:ln>
          <a:scene3d>
            <a:camera prst="orthographicFront"/>
            <a:lightRig rig="threePt" dir="t">
              <a:rot lat="0" lon="0" rev="1200000"/>
            </a:lightRig>
          </a:scene3d>
          <a:sp3d extrusionH="76200">
            <a:bevelT w="114300" prst="artDeco"/>
            <a:extrusionClr>
              <a:schemeClr val="tx2"/>
            </a:extrusionClr>
          </a:sp3d>
        </p:spPr>
      </p:pic>
      <p:pic>
        <p:nvPicPr>
          <p:cNvPr id="8" name="Рисунок 7" descr="http://www.ultra-travel.ru/f/images/70let3_196_01.gif"/>
          <p:cNvPicPr/>
          <p:nvPr/>
        </p:nvPicPr>
        <p:blipFill>
          <a:blip r:embed="rId3" cstate="email"/>
          <a:srcRect/>
          <a:stretch>
            <a:fillRect/>
          </a:stretch>
        </p:blipFill>
        <p:spPr bwMode="auto">
          <a:xfrm>
            <a:off x="285720" y="1928802"/>
            <a:ext cx="2857488" cy="178595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26628" name="Picture 4" descr="http://i.obozrevatel.com/8/811852/gallery/115387_image_large.jpg"/>
          <p:cNvPicPr>
            <a:picLocks noChangeAspect="1" noChangeArrowheads="1"/>
          </p:cNvPicPr>
          <p:nvPr/>
        </p:nvPicPr>
        <p:blipFill>
          <a:blip r:embed="rId4" cstate="email"/>
          <a:srcRect/>
          <a:stretch>
            <a:fillRect/>
          </a:stretch>
        </p:blipFill>
        <p:spPr bwMode="auto">
          <a:xfrm>
            <a:off x="214282" y="1428736"/>
            <a:ext cx="1493770" cy="182537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75856" y="1600200"/>
            <a:ext cx="5410944" cy="4525963"/>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ru-RU" sz="1800" b="1" dirty="0">
                <a:latin typeface="Times New Roman" pitchFamily="18" charset="0"/>
                <a:cs typeface="Times New Roman" pitchFamily="18" charset="0"/>
              </a:rPr>
              <a:t> </a:t>
            </a:r>
            <a:r>
              <a:rPr lang="ru-RU" sz="1800" b="1"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1 октября «Сибиряков» прошёл через Берингов пролив в воды Тихого океана.  Впервые в истории Северный морской путь был пройден в 2 месяца и 5 дней. Впервые была выполнена задача, которая была выдвинута около 400 лет назад. Мечта, владевшая море­плавателями севера в течение столетий, была воплощена в жизнь. </a:t>
            </a:r>
          </a:p>
          <a:p>
            <a:pPr marL="0" indent="0">
              <a:buNone/>
            </a:pPr>
            <a:r>
              <a:rPr lang="ru-RU" sz="2100" dirty="0" smtClean="0">
                <a:latin typeface="Times New Roman" pitchFamily="18" charset="0"/>
                <a:cs typeface="Times New Roman" pitchFamily="18" charset="0"/>
              </a:rPr>
              <a:t>Поход </a:t>
            </a:r>
            <a:r>
              <a:rPr lang="ru-RU" sz="2100" dirty="0">
                <a:latin typeface="Times New Roman" pitchFamily="18" charset="0"/>
                <a:cs typeface="Times New Roman" pitchFamily="18" charset="0"/>
              </a:rPr>
              <a:t>ледокола «Сибиряков» 1932 года открыл новые перспективы в деле освоения и использования Северного морского пути. </a:t>
            </a:r>
          </a:p>
        </p:txBody>
      </p:sp>
      <p:sp>
        <p:nvSpPr>
          <p:cNvPr id="8"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
            </a:r>
            <a:b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 Успех экспедиции под руководством О.Ю.Шмидта</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pic>
        <p:nvPicPr>
          <p:cNvPr id="4" name="Рисунок 3" descr="D:\Картинки для работы\karta.jpg"/>
          <p:cNvPicPr/>
          <p:nvPr/>
        </p:nvPicPr>
        <p:blipFill rotWithShape="1">
          <a:blip r:embed="rId2" cstate="email"/>
          <a:srcRect/>
          <a:stretch/>
        </p:blipFill>
        <p:spPr bwMode="auto">
          <a:xfrm>
            <a:off x="251520" y="1956905"/>
            <a:ext cx="2915815"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714884"/>
            <a:ext cx="8329642" cy="2000264"/>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ru-RU" sz="1400" b="1" dirty="0" smtClean="0">
                <a:latin typeface="Times New Roman" pitchFamily="18" charset="0"/>
                <a:cs typeface="Times New Roman" pitchFamily="18" charset="0"/>
              </a:rPr>
              <a:t>1933 году О.Ю. Шмидтом  было решено повторить поход на одном из ледокольных судов. При повторении похода возможно решить следующие проблемы:</a:t>
            </a:r>
            <a:endParaRPr lang="ru-RU" sz="1400" dirty="0" smtClean="0">
              <a:latin typeface="Times New Roman" pitchFamily="18" charset="0"/>
              <a:cs typeface="Times New Roman" pitchFamily="18" charset="0"/>
            </a:endParaRPr>
          </a:p>
          <a:p>
            <a:pPr>
              <a:buNone/>
            </a:pPr>
            <a:r>
              <a:rPr lang="ru-RU" sz="1400" b="1" dirty="0" smtClean="0">
                <a:latin typeface="Times New Roman" pitchFamily="18" charset="0"/>
                <a:cs typeface="Times New Roman" pitchFamily="18" charset="0"/>
              </a:rPr>
              <a:t>1. Проверка и окончательное доказательство проходимости Ледовитого океана в одну навигацию.</a:t>
            </a:r>
            <a:endParaRPr lang="ru-RU" sz="1400" dirty="0" smtClean="0">
              <a:latin typeface="Times New Roman" pitchFamily="18" charset="0"/>
              <a:cs typeface="Times New Roman" pitchFamily="18" charset="0"/>
            </a:endParaRPr>
          </a:p>
          <a:p>
            <a:pPr>
              <a:buNone/>
            </a:pPr>
            <a:r>
              <a:rPr lang="ru-RU" sz="1400" b="1" dirty="0" smtClean="0">
                <a:latin typeface="Times New Roman" pitchFamily="18" charset="0"/>
                <a:cs typeface="Times New Roman" pitchFamily="18" charset="0"/>
              </a:rPr>
              <a:t>2. Уточнение результатов наблюдений «</a:t>
            </a:r>
            <a:r>
              <a:rPr lang="ru-RU" sz="1400" b="1" dirty="0" err="1" smtClean="0">
                <a:latin typeface="Times New Roman" pitchFamily="18" charset="0"/>
                <a:cs typeface="Times New Roman" pitchFamily="18" charset="0"/>
              </a:rPr>
              <a:t>Сибирякова</a:t>
            </a:r>
            <a:r>
              <a:rPr lang="ru-RU" sz="1400" b="1" dirty="0" smtClean="0">
                <a:latin typeface="Times New Roman" pitchFamily="18" charset="0"/>
                <a:cs typeface="Times New Roman" pitchFamily="18" charset="0"/>
              </a:rPr>
              <a:t>» для правильного планирования дальнейших мероприятий по освоению пути.</a:t>
            </a:r>
            <a:endParaRPr lang="ru-RU" sz="1400" dirty="0" smtClean="0">
              <a:latin typeface="Times New Roman" pitchFamily="18" charset="0"/>
              <a:cs typeface="Times New Roman" pitchFamily="18" charset="0"/>
            </a:endParaRPr>
          </a:p>
          <a:p>
            <a:pPr>
              <a:buNone/>
            </a:pPr>
            <a:r>
              <a:rPr lang="ru-RU" sz="1400" b="1" dirty="0" smtClean="0">
                <a:latin typeface="Times New Roman" pitchFamily="18" charset="0"/>
                <a:cs typeface="Times New Roman" pitchFamily="18" charset="0"/>
              </a:rPr>
              <a:t>3. Снабжение острова Врангеля, так как остров уже 4 года не снабжался.</a:t>
            </a:r>
            <a:endParaRPr lang="ru-RU" sz="1400" dirty="0" smtClean="0">
              <a:latin typeface="Times New Roman" pitchFamily="18" charset="0"/>
              <a:cs typeface="Times New Roman" pitchFamily="18" charset="0"/>
            </a:endParaRPr>
          </a:p>
          <a:p>
            <a:pPr>
              <a:buNone/>
            </a:pPr>
            <a:r>
              <a:rPr lang="ru-RU" sz="1400" b="1" dirty="0" smtClean="0">
                <a:latin typeface="Times New Roman" pitchFamily="18" charset="0"/>
                <a:cs typeface="Times New Roman" pitchFamily="18" charset="0"/>
              </a:rPr>
              <a:t>4. Доставка парохода «Челюскин» на Дальний Восток, где он останется для ежегодной работы в восточной части Ледовитого океана.</a:t>
            </a:r>
            <a:r>
              <a:rPr lang="ru-RU" sz="1400"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p:txBody>
      </p:sp>
      <p:pic>
        <p:nvPicPr>
          <p:cNvPr id="2050" name="Picture 2" descr="http://lib.sportedu.ru/Mirrors/Www.katera.ru/168/images/104-3.jpg"/>
          <p:cNvPicPr>
            <a:picLocks noChangeAspect="1" noChangeArrowheads="1"/>
          </p:cNvPicPr>
          <p:nvPr/>
        </p:nvPicPr>
        <p:blipFill>
          <a:blip r:embed="rId2" cstate="email"/>
          <a:srcRect/>
          <a:stretch>
            <a:fillRect/>
          </a:stretch>
        </p:blipFill>
        <p:spPr bwMode="auto">
          <a:xfrm>
            <a:off x="1714480" y="1071546"/>
            <a:ext cx="5866488" cy="3548279"/>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
        <p:nvSpPr>
          <p:cNvPr id="5" name="Заголовок 1"/>
          <p:cNvSpPr txBox="1">
            <a:spLocks/>
          </p:cNvSpPr>
          <p:nvPr/>
        </p:nvSpPr>
        <p:spPr>
          <a:xfrm>
            <a:off x="428596" y="142852"/>
            <a:ext cx="8229600" cy="785794"/>
          </a:xfrm>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Маршрут корабля «Челюскин» </a:t>
            </a:r>
            <a:b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(экспедиции под руководством О.Ю.Шмидта)</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pic>
        <p:nvPicPr>
          <p:cNvPr id="7" name="Picture 4" descr="http://www.russianla.com/ic/lenta.ru:8000/russia/2004/07/16/icebreaker/picture.jpg"/>
          <p:cNvPicPr>
            <a:picLocks noChangeAspect="1" noChangeArrowheads="1"/>
          </p:cNvPicPr>
          <p:nvPr/>
        </p:nvPicPr>
        <p:blipFill>
          <a:blip r:embed="rId3" cstate="email"/>
          <a:srcRect/>
          <a:stretch>
            <a:fillRect/>
          </a:stretch>
        </p:blipFill>
        <p:spPr bwMode="auto">
          <a:xfrm>
            <a:off x="0" y="1071546"/>
            <a:ext cx="3203848" cy="193356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67944" y="1142984"/>
            <a:ext cx="4933212" cy="5572164"/>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Возглавить подготовку и проведение столь ответственного рейса было поручено О.Ю. Шмидту.  Отто Юльевич прекрасно понимал, что успех экспедиции зависит от судна и людей, которые примут в ней участие, а главное – от человека, который будет командовать экспедиционным судном.</a:t>
            </a:r>
          </a:p>
          <a:p>
            <a:pPr>
              <a:buNone/>
            </a:pPr>
            <a:r>
              <a:rPr lang="ru-RU" sz="1400" b="1" dirty="0" smtClean="0">
                <a:latin typeface="Times New Roman" pitchFamily="18" charset="0"/>
                <a:cs typeface="Times New Roman" pitchFamily="18" charset="0"/>
              </a:rPr>
              <a:t>       «Челюскин» не являлся ледоколом. Это большой грузовой пароход новейшей конструкции, при постройке которого учтены условия плавания во льдах: корпусу придана соответствующая форма, сделаны добавочные крепления, имелось специальное помещение на случай вынужденной зимовки, когда палубные каюты придется очистить, а паровые машины остановить во избежание быстрого расхода горючего.</a:t>
            </a:r>
          </a:p>
          <a:p>
            <a:pPr>
              <a:buNone/>
            </a:pPr>
            <a:r>
              <a:rPr lang="ru-RU" sz="1400" b="1" dirty="0" smtClean="0">
                <a:latin typeface="Times New Roman" pitchFamily="18" charset="0"/>
                <a:cs typeface="Times New Roman" pitchFamily="18" charset="0"/>
              </a:rPr>
              <a:t>        Двигатель на «Челюскине» — в 2500 сил — примерно вдвое сильнее, чем машина обыкновенного грузового парохода той же грузоподъемности (около 4000 тонн). Это позволяло «Челюскину» легче справляться со льдами, но не настолько, чтобы форсировать тяжелые льды. Но тем не менее они уверенно идут  в поход, имея в своем активе огромный опыт, приобретенный в прошлом году на «</a:t>
            </a:r>
            <a:r>
              <a:rPr lang="ru-RU" sz="1400" b="1" dirty="0" err="1" smtClean="0">
                <a:latin typeface="Times New Roman" pitchFamily="18" charset="0"/>
                <a:cs typeface="Times New Roman" pitchFamily="18" charset="0"/>
              </a:rPr>
              <a:t>Сибирякове</a:t>
            </a:r>
            <a:r>
              <a:rPr lang="ru-RU" sz="1400" b="1" dirty="0" smtClean="0">
                <a:latin typeface="Times New Roman" pitchFamily="18" charset="0"/>
                <a:cs typeface="Times New Roman" pitchFamily="18" charset="0"/>
              </a:rPr>
              <a:t>».</a:t>
            </a:r>
          </a:p>
          <a:p>
            <a:pPr>
              <a:buNone/>
            </a:pPr>
            <a:r>
              <a:rPr lang="ru-RU" sz="1400" b="1"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p:txBody>
      </p:sp>
      <p:sp>
        <p:nvSpPr>
          <p:cNvPr id="6" name="Заголовок 1"/>
          <p:cNvSpPr txBox="1">
            <a:spLocks/>
          </p:cNvSpPr>
          <p:nvPr/>
        </p:nvSpPr>
        <p:spPr>
          <a:xfrm>
            <a:off x="428596" y="142852"/>
            <a:ext cx="8229600" cy="785794"/>
          </a:xfrm>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Технические характеристики </a:t>
            </a:r>
            <a:r>
              <a:rPr kumimoji="0" lang="ru-RU" sz="2000" b="1" i="0" u="none" strike="noStrike" kern="1200" cap="none" spc="0" normalizeH="0" noProof="0" dirty="0" smtClean="0">
                <a:ln>
                  <a:noFill/>
                </a:ln>
                <a:solidFill>
                  <a:schemeClr val="lt1"/>
                </a:solidFill>
                <a:effectLst/>
                <a:uLnTx/>
                <a:uFillTx/>
                <a:latin typeface="Times New Roman" pitchFamily="18" charset="0"/>
                <a:ea typeface="+mn-ea"/>
                <a:cs typeface="Times New Roman" pitchFamily="18" charset="0"/>
              </a:rPr>
              <a:t>корабля</a:t>
            </a: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 «Челюскин» </a:t>
            </a:r>
            <a:b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b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pic>
        <p:nvPicPr>
          <p:cNvPr id="21506" name="Picture 2" descr="http://s44.radikal.ru/i103/0904/66/e7769c7977e6.jpg"/>
          <p:cNvPicPr>
            <a:picLocks noChangeAspect="1" noChangeArrowheads="1"/>
          </p:cNvPicPr>
          <p:nvPr/>
        </p:nvPicPr>
        <p:blipFill>
          <a:blip r:embed="rId2" cstate="email"/>
          <a:srcRect/>
          <a:stretch>
            <a:fillRect/>
          </a:stretch>
        </p:blipFill>
        <p:spPr bwMode="auto">
          <a:xfrm>
            <a:off x="142844" y="1214422"/>
            <a:ext cx="3857684" cy="2502282"/>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21508" name="Picture 4" descr="http://img15.nnm.ru/d/7/9/4/e/8d900226350f7e7e002d1eeed3e_prev.jpg"/>
          <p:cNvPicPr>
            <a:picLocks noChangeAspect="1" noChangeArrowheads="1"/>
          </p:cNvPicPr>
          <p:nvPr/>
        </p:nvPicPr>
        <p:blipFill>
          <a:blip r:embed="rId3" cstate="email"/>
          <a:srcRect/>
          <a:stretch>
            <a:fillRect/>
          </a:stretch>
        </p:blipFill>
        <p:spPr bwMode="auto">
          <a:xfrm>
            <a:off x="714348" y="3929066"/>
            <a:ext cx="2705921" cy="2651802"/>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6" y="1285860"/>
            <a:ext cx="3971924" cy="5072098"/>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ru-RU" sz="1600" b="1" dirty="0" smtClean="0">
                <a:latin typeface="Times New Roman" pitchFamily="18" charset="0"/>
                <a:cs typeface="Times New Roman" pitchFamily="18" charset="0"/>
              </a:rPr>
              <a:t>        В советской прессе «Челюскин» упорно называли «ледоколом», «ледокольным пароходом», хотя таковым он не являлся. Это был обычный пароход, и специалисты знали, что его плавание в Арктике вне каравана и без мощного ледокола обречено на провал. В заключении комиссии, в которую входил академик А.Н. Крылов</a:t>
            </a:r>
            <a:r>
              <a:rPr lang="ru-RU" sz="1600" b="1" dirty="0" smtClean="0">
                <a:solidFill>
                  <a:schemeClr val="tx1"/>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отмечено, что пароход «… построен без учета заданных условий и совершенно не пригоден для ледового плавания».Но задача поставлена, и кто осмелится возражать. Начальником рейса назначили Шмидта, капитаном судна – В.И. Воронин</a:t>
            </a:r>
            <a:endParaRPr lang="ru-RU" sz="1600" b="1" dirty="0">
              <a:latin typeface="Times New Roman" pitchFamily="18" charset="0"/>
              <a:cs typeface="Times New Roman" pitchFamily="18" charset="0"/>
            </a:endParaRPr>
          </a:p>
        </p:txBody>
      </p:sp>
      <p:pic>
        <p:nvPicPr>
          <p:cNvPr id="38913" name="Picture 1" descr="G:\Картинки для работы\1 августа корабль прошел Нордкап.jpg"/>
          <p:cNvPicPr>
            <a:picLocks noChangeAspect="1" noChangeArrowheads="1"/>
          </p:cNvPicPr>
          <p:nvPr/>
        </p:nvPicPr>
        <p:blipFill>
          <a:blip r:embed="rId2" cstate="email"/>
          <a:srcRect/>
          <a:stretch>
            <a:fillRect/>
          </a:stretch>
        </p:blipFill>
        <p:spPr bwMode="auto">
          <a:xfrm>
            <a:off x="500034" y="4000504"/>
            <a:ext cx="3467528" cy="2643206"/>
          </a:xfrm>
          <a:prstGeom prst="rect">
            <a:avLst/>
          </a:prstGeom>
          <a:noFill/>
          <a:ln>
            <a:solidFill>
              <a:schemeClr val="tx2">
                <a:lumMod val="75000"/>
              </a:schemeClr>
            </a:solidFill>
          </a:ln>
          <a:scene3d>
            <a:camera prst="orthographicFront"/>
            <a:lightRig rig="threePt" dir="t"/>
          </a:scene3d>
          <a:sp3d>
            <a:bevelT/>
          </a:sp3d>
        </p:spPr>
      </p:pic>
      <p:pic>
        <p:nvPicPr>
          <p:cNvPr id="38914" name="Picture 2" descr="G:\Картинки для работы\1d0003cefe7d.jpg"/>
          <p:cNvPicPr>
            <a:picLocks noChangeAspect="1" noChangeArrowheads="1"/>
          </p:cNvPicPr>
          <p:nvPr/>
        </p:nvPicPr>
        <p:blipFill>
          <a:blip r:embed="rId3" cstate="email"/>
          <a:srcRect/>
          <a:stretch>
            <a:fillRect/>
          </a:stretch>
        </p:blipFill>
        <p:spPr bwMode="auto">
          <a:xfrm>
            <a:off x="500034" y="1214422"/>
            <a:ext cx="3494989" cy="2714644"/>
          </a:xfrm>
          <a:prstGeom prst="rect">
            <a:avLst/>
          </a:prstGeom>
          <a:noFill/>
          <a:ln>
            <a:solidFill>
              <a:schemeClr val="tx2">
                <a:lumMod val="75000"/>
              </a:schemeClr>
            </a:solidFill>
          </a:ln>
          <a:scene3d>
            <a:camera prst="orthographicFront"/>
            <a:lightRig rig="threePt" dir="t"/>
          </a:scene3d>
          <a:sp3d>
            <a:bevelT/>
          </a:sp3d>
        </p:spPr>
      </p:pic>
      <p:sp>
        <p:nvSpPr>
          <p:cNvPr id="6" name="Заголовок 1"/>
          <p:cNvSpPr txBox="1">
            <a:spLocks noGrp="1"/>
          </p:cNvSpPr>
          <p:nvPr>
            <p:ph type="title"/>
          </p:nvPr>
        </p:nvSpPr>
        <p:spPr>
          <a:xfrm>
            <a:off x="457200" y="274638"/>
            <a:ext cx="8115328" cy="796925"/>
          </a:xfrm>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Маршрут корабля «Челюскин» </a:t>
            </a:r>
            <a:b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(экспедиции под руководством О.Ю.Шмидта)</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43438" y="1600200"/>
            <a:ext cx="4043362" cy="4525963"/>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endParaRPr lang="ru-RU" sz="2900" b="1" dirty="0" smtClean="0">
              <a:latin typeface="Times New Roman" pitchFamily="18" charset="0"/>
              <a:cs typeface="Times New Roman" pitchFamily="18" charset="0"/>
            </a:endParaRPr>
          </a:p>
          <a:p>
            <a:pPr algn="just"/>
            <a:r>
              <a:rPr lang="ru-RU" sz="2900" b="1" dirty="0" smtClean="0">
                <a:latin typeface="Times New Roman" pitchFamily="18" charset="0"/>
                <a:cs typeface="Times New Roman" pitchFamily="18" charset="0"/>
              </a:rPr>
              <a:t>Уже в Карском море, еще не войдя в тяжелые льды, корабль получил первые серьезные повреждения. Выяснилось, что он плохо слушается руля, качество чрезвычайно опасное для плавания во льдах. Самый тяжелый этап плавания наступил в Чукотском море. «Челюскин» вел отчаянную борьбу с непосильным для него врагом, появлялись все новые повреждения. Стало ясно, что подход к о. Врангеля исключен. Встал вопрос о зимовке во льдах. </a:t>
            </a:r>
          </a:p>
          <a:p>
            <a:pPr algn="just">
              <a:buNone/>
            </a:pPr>
            <a:endParaRPr lang="ru-RU" sz="2900" b="1" dirty="0" smtClean="0">
              <a:latin typeface="Times New Roman" pitchFamily="18" charset="0"/>
              <a:cs typeface="Times New Roman" pitchFamily="18" charset="0"/>
            </a:endParaRPr>
          </a:p>
          <a:p>
            <a:pPr algn="just"/>
            <a:r>
              <a:rPr lang="ru-RU" sz="2900" b="1" dirty="0" smtClean="0">
                <a:latin typeface="Times New Roman" pitchFamily="18" charset="0"/>
                <a:cs typeface="Times New Roman" pitchFamily="18" charset="0"/>
              </a:rPr>
              <a:t> </a:t>
            </a:r>
          </a:p>
          <a:p>
            <a:endParaRPr lang="ru-RU" dirty="0"/>
          </a:p>
        </p:txBody>
      </p:sp>
      <p:pic>
        <p:nvPicPr>
          <p:cNvPr id="36866" name="Picture 2" descr="http://www.vokrugsveta.ru/img/cmn/2006/07/31/004.jpg"/>
          <p:cNvPicPr>
            <a:picLocks noChangeAspect="1" noChangeArrowheads="1"/>
          </p:cNvPicPr>
          <p:nvPr/>
        </p:nvPicPr>
        <p:blipFill>
          <a:blip r:embed="rId2" cstate="email"/>
          <a:srcRect/>
          <a:stretch>
            <a:fillRect/>
          </a:stretch>
        </p:blipFill>
        <p:spPr bwMode="auto">
          <a:xfrm>
            <a:off x="164276" y="2214554"/>
            <a:ext cx="4243418" cy="3143272"/>
          </a:xfrm>
          <a:prstGeom prst="rect">
            <a:avLst/>
          </a:prstGeom>
          <a:noFill/>
          <a:ln>
            <a:solidFill>
              <a:schemeClr val="tx2">
                <a:lumMod val="75000"/>
              </a:schemeClr>
            </a:solidFill>
          </a:ln>
          <a:scene3d>
            <a:camera prst="orthographicFront"/>
            <a:lightRig rig="threePt" dir="t"/>
          </a:scene3d>
          <a:sp3d>
            <a:bevelT/>
          </a:sp3d>
        </p:spPr>
      </p:pic>
      <p:sp>
        <p:nvSpPr>
          <p:cNvPr id="5"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Маршрут корабля «Челюскин» </a:t>
            </a:r>
            <a:b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(экспедиции под руководством О.Ю.Шмидта)</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71934" y="1428736"/>
            <a:ext cx="4929222" cy="5143536"/>
          </a:xfrm>
        </p:spPr>
        <p:style>
          <a:lnRef idx="1">
            <a:schemeClr val="accent1"/>
          </a:lnRef>
          <a:fillRef idx="2">
            <a:schemeClr val="accent1"/>
          </a:fillRef>
          <a:effectRef idx="1">
            <a:schemeClr val="accent1"/>
          </a:effectRef>
          <a:fontRef idx="minor">
            <a:schemeClr val="dk1"/>
          </a:fontRef>
        </p:style>
        <p:txBody>
          <a:bodyPr>
            <a:noAutofit/>
          </a:bodyPr>
          <a:lstStyle/>
          <a:p>
            <a:pPr algn="just"/>
            <a:r>
              <a:rPr lang="ru-RU" sz="1600" b="1" dirty="0" smtClean="0">
                <a:latin typeface="Times New Roman" pitchFamily="18" charset="0"/>
                <a:cs typeface="Times New Roman" pitchFamily="18" charset="0"/>
              </a:rPr>
              <a:t>По воле льдов «Челюскин» блуждал в разных направлениях. В первых числах ноября судно вошло в Берингов пролив, в 5 милях к югу уже была видна полоса прибоя у островов </a:t>
            </a:r>
            <a:r>
              <a:rPr lang="ru-RU" sz="1600" b="1" dirty="0" err="1" smtClean="0">
                <a:latin typeface="Times New Roman" pitchFamily="18" charset="0"/>
                <a:cs typeface="Times New Roman" pitchFamily="18" charset="0"/>
              </a:rPr>
              <a:t>Диомида</a:t>
            </a:r>
            <a:r>
              <a:rPr lang="ru-RU" sz="1600" b="1" dirty="0" smtClean="0">
                <a:latin typeface="Times New Roman" pitchFamily="18" charset="0"/>
                <a:cs typeface="Times New Roman" pitchFamily="18" charset="0"/>
              </a:rPr>
              <a:t>. Формально маршрут был завершен, Северный морской путь пройден. Но оставалась проблема – надо было освободиться из ледового плена. Свою помощь предлагал ледорез «Ф. Литке», но Шмидт отказался – пропадала чистота эксперимента. Судно медленно, кормой к Тихому океану дрейфовало на юг. На взрывы потратили тонны аммонала, от мощных взрывов сыпался ледяной град, вылетали иллюминаторы, а льдины не трескались. Дрейф замедлился, а затем произошло что-то непонятное: при северном ветре судно понесло на север. Оно попало в мощное течение, идущее из Берингова пролива в Северный Ледовитый океан. Выйти на чистую воду «Челюскину» было не суждено.</a:t>
            </a:r>
          </a:p>
          <a:p>
            <a:pPr algn="just"/>
            <a:endParaRPr lang="ru-RU" sz="1600" b="1" dirty="0">
              <a:latin typeface="Times New Roman" pitchFamily="18" charset="0"/>
              <a:cs typeface="Times New Roman" pitchFamily="18" charset="0"/>
            </a:endParaRPr>
          </a:p>
        </p:txBody>
      </p:sp>
      <p:sp>
        <p:nvSpPr>
          <p:cNvPr id="4" name="Заголовок 1"/>
          <p:cNvSpPr txBox="1">
            <a:spLocks noGrp="1"/>
          </p:cNvSpPr>
          <p:nvPr>
            <p:ph type="title"/>
          </p:nvPr>
        </p:nvSpPr>
        <p:spPr>
          <a:xfrm>
            <a:off x="467544" y="0"/>
            <a:ext cx="8229600" cy="1143000"/>
          </a:xfrm>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Маршрут корабля «Челюскин» </a:t>
            </a:r>
            <a:b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(экспедиции под руководством О.Ю.Шмидта)</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pic>
        <p:nvPicPr>
          <p:cNvPr id="17410" name="Picture 2" descr="http://s017.radikal.ru/i439/1111/3a/2806cc5b52cd.jpg"/>
          <p:cNvPicPr>
            <a:picLocks noChangeAspect="1" noChangeArrowheads="1"/>
          </p:cNvPicPr>
          <p:nvPr/>
        </p:nvPicPr>
        <p:blipFill>
          <a:blip r:embed="rId2" cstate="email"/>
          <a:srcRect/>
          <a:stretch>
            <a:fillRect/>
          </a:stretch>
        </p:blipFill>
        <p:spPr bwMode="auto">
          <a:xfrm>
            <a:off x="142844" y="1928802"/>
            <a:ext cx="3820187" cy="3357586"/>
          </a:xfrm>
          <a:prstGeom prst="rect">
            <a:avLst/>
          </a:prstGeom>
          <a:noFill/>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5786454"/>
            <a:ext cx="7901014" cy="785818"/>
          </a:xfrm>
          <a:ln>
            <a:solidFill>
              <a:schemeClr val="tx2">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None/>
            </a:pPr>
            <a:r>
              <a:rPr lang="ru-RU" sz="1800" b="1" dirty="0" smtClean="0">
                <a:latin typeface="Times New Roman" pitchFamily="18" charset="0"/>
                <a:cs typeface="Times New Roman" pitchFamily="18" charset="0"/>
              </a:rPr>
              <a:t>В начале декабря началась зимовка. Подвижки льда вокруг судна не прекращались, а 13 февраля началось сильнейшее сжатие, ставшее последним для «Челюскина»</a:t>
            </a:r>
            <a:endParaRPr lang="ru-RU" dirty="0" smtClean="0"/>
          </a:p>
          <a:p>
            <a:endParaRPr lang="ru-RU" dirty="0"/>
          </a:p>
        </p:txBody>
      </p:sp>
      <p:pic>
        <p:nvPicPr>
          <p:cNvPr id="34818" name="Picture 2" descr="http://img0.liveinternet.ru/images/attach/c/2/69/167/69167929_1294892561_CHelyuskin.jpg"/>
          <p:cNvPicPr>
            <a:picLocks noChangeAspect="1" noChangeArrowheads="1"/>
          </p:cNvPicPr>
          <p:nvPr/>
        </p:nvPicPr>
        <p:blipFill>
          <a:blip r:embed="rId2" cstate="email"/>
          <a:srcRect/>
          <a:stretch>
            <a:fillRect/>
          </a:stretch>
        </p:blipFill>
        <p:spPr bwMode="auto">
          <a:xfrm>
            <a:off x="1785918" y="1500174"/>
            <a:ext cx="5572164" cy="4123400"/>
          </a:xfrm>
          <a:prstGeom prst="rect">
            <a:avLst/>
          </a:prstGeom>
          <a:noFill/>
          <a:scene3d>
            <a:camera prst="orthographicFront"/>
            <a:lightRig rig="threePt" dir="t"/>
          </a:scene3d>
          <a:sp3d>
            <a:bevelT/>
          </a:sp3d>
        </p:spPr>
      </p:pic>
      <p:sp>
        <p:nvSpPr>
          <p:cNvPr id="6"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dirty="0" smtClean="0">
                <a:latin typeface="Times New Roman" pitchFamily="18" charset="0"/>
                <a:cs typeface="Times New Roman" pitchFamily="18" charset="0"/>
              </a:rPr>
              <a:t>Гибель</a:t>
            </a: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 корабля «Челюскин» </a:t>
            </a:r>
            <a:b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(экспедиции под руководством О.Ю.Шмидта)</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5429264"/>
            <a:ext cx="7901014" cy="1071569"/>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r>
              <a:rPr lang="ru-RU" sz="1800" b="1" dirty="0" smtClean="0">
                <a:latin typeface="Times New Roman" pitchFamily="18" charset="0"/>
                <a:cs typeface="Times New Roman" pitchFamily="18" charset="0"/>
              </a:rPr>
              <a:t>На счастье участников экспедиции, «Челюскин» тонул медленно, так что с него не только успели снять все нужное для потерпевших кораблекрушение, но и то, что когда-нибудь могло пригодиться. А потом Шмидт скомандовал: «Все на лед!» </a:t>
            </a:r>
            <a:endParaRPr lang="ru-RU" sz="1800" b="1" dirty="0">
              <a:latin typeface="Times New Roman" pitchFamily="18" charset="0"/>
              <a:cs typeface="Times New Roman" pitchFamily="18" charset="0"/>
            </a:endParaRPr>
          </a:p>
        </p:txBody>
      </p:sp>
      <p:pic>
        <p:nvPicPr>
          <p:cNvPr id="33794" name="Picture 2" descr="http://s56.radikal.ru/i151/1111/9c/944c1cb8ab5a.jpg"/>
          <p:cNvPicPr>
            <a:picLocks noChangeAspect="1" noChangeArrowheads="1"/>
          </p:cNvPicPr>
          <p:nvPr/>
        </p:nvPicPr>
        <p:blipFill>
          <a:blip r:embed="rId2" cstate="email"/>
          <a:srcRect/>
          <a:stretch>
            <a:fillRect/>
          </a:stretch>
        </p:blipFill>
        <p:spPr bwMode="auto">
          <a:xfrm>
            <a:off x="214282" y="1571612"/>
            <a:ext cx="4335394" cy="3429024"/>
          </a:xfrm>
          <a:prstGeom prst="rect">
            <a:avLst/>
          </a:prstGeom>
          <a:noFill/>
          <a:ln>
            <a:solidFill>
              <a:schemeClr val="tx2">
                <a:lumMod val="75000"/>
              </a:schemeClr>
            </a:solidFill>
          </a:ln>
          <a:scene3d>
            <a:camera prst="orthographicFront"/>
            <a:lightRig rig="threePt" dir="t"/>
          </a:scene3d>
          <a:sp3d>
            <a:bevelT/>
          </a:sp3d>
        </p:spPr>
      </p:pic>
      <p:pic>
        <p:nvPicPr>
          <p:cNvPr id="33796" name="Picture 4" descr="http://img-fotki.yandex.ru/get/3412/varjag-2007.4c/0_2c2f1_cc317505_L.jpg"/>
          <p:cNvPicPr>
            <a:picLocks noChangeAspect="1" noChangeArrowheads="1"/>
          </p:cNvPicPr>
          <p:nvPr/>
        </p:nvPicPr>
        <p:blipFill>
          <a:blip r:embed="rId3" cstate="email"/>
          <a:srcRect/>
          <a:stretch>
            <a:fillRect/>
          </a:stretch>
        </p:blipFill>
        <p:spPr bwMode="auto">
          <a:xfrm>
            <a:off x="4786315" y="1586185"/>
            <a:ext cx="4071966" cy="3371588"/>
          </a:xfrm>
          <a:prstGeom prst="rect">
            <a:avLst/>
          </a:prstGeom>
          <a:noFill/>
          <a:ln>
            <a:solidFill>
              <a:schemeClr val="tx2">
                <a:lumMod val="75000"/>
              </a:schemeClr>
            </a:solidFill>
          </a:ln>
          <a:scene3d>
            <a:camera prst="orthographicFront"/>
            <a:lightRig rig="threePt" dir="t"/>
          </a:scene3d>
          <a:sp3d>
            <a:bevelT/>
          </a:sp3d>
        </p:spPr>
      </p:pic>
      <p:sp>
        <p:nvSpPr>
          <p:cNvPr id="6"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dirty="0" smtClean="0">
                <a:latin typeface="Times New Roman" pitchFamily="18" charset="0"/>
                <a:cs typeface="Times New Roman" pitchFamily="18" charset="0"/>
              </a:rPr>
              <a:t>Гибель</a:t>
            </a: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 корабля «Челюскин» </a:t>
            </a:r>
            <a:b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(экспедиции под руководством О.Ю.Шмидта)</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57826"/>
            <a:ext cx="8229600" cy="768337"/>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r>
              <a:rPr lang="ru-RU" b="1" dirty="0" smtClean="0">
                <a:latin typeface="Times New Roman" pitchFamily="18" charset="0"/>
                <a:cs typeface="Times New Roman" pitchFamily="18" charset="0"/>
              </a:rPr>
              <a:t>Образовался знаменитый «ледовый лагерь Шмидта», который просуществовал до 13 апреля. Весь мир был уверен в их неминуемой гибели</a:t>
            </a:r>
            <a:endParaRPr lang="ru-RU" b="1" dirty="0">
              <a:latin typeface="Times New Roman" pitchFamily="18" charset="0"/>
              <a:cs typeface="Times New Roman" pitchFamily="18" charset="0"/>
            </a:endParaRPr>
          </a:p>
        </p:txBody>
      </p:sp>
      <p:sp>
        <p:nvSpPr>
          <p:cNvPr id="4"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noProof="0" dirty="0" smtClean="0">
                <a:latin typeface="Times New Roman" pitchFamily="18" charset="0"/>
                <a:cs typeface="Times New Roman" pitchFamily="18" charset="0"/>
              </a:rPr>
              <a:t>Ледовый лагерь </a:t>
            </a:r>
            <a:r>
              <a:rPr lang="ru-RU" sz="2000" b="1" dirty="0" smtClean="0">
                <a:latin typeface="Times New Roman" pitchFamily="18" charset="0"/>
                <a:cs typeface="Times New Roman" pitchFamily="18" charset="0"/>
              </a:rPr>
              <a:t> Шмидта</a:t>
            </a: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
            </a:r>
            <a:b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(экспедиции под руководством О.Ю.Шмидта)</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pic>
        <p:nvPicPr>
          <p:cNvPr id="14338" name="Picture 2" descr="http://www.transport.ru/23/sp1/sp1_17.jpg"/>
          <p:cNvPicPr>
            <a:picLocks noChangeAspect="1" noChangeArrowheads="1"/>
          </p:cNvPicPr>
          <p:nvPr/>
        </p:nvPicPr>
        <p:blipFill>
          <a:blip r:embed="rId2" cstate="email"/>
          <a:srcRect/>
          <a:stretch>
            <a:fillRect/>
          </a:stretch>
        </p:blipFill>
        <p:spPr bwMode="auto">
          <a:xfrm>
            <a:off x="214282" y="1928802"/>
            <a:ext cx="3482034" cy="2624143"/>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14340" name="Picture 4" descr="http://pics2.pokazuha.ru/p442/o/i/7148013yio.jpg"/>
          <p:cNvPicPr>
            <a:picLocks noChangeAspect="1" noChangeArrowheads="1"/>
          </p:cNvPicPr>
          <p:nvPr/>
        </p:nvPicPr>
        <p:blipFill>
          <a:blip r:embed="rId3" cstate="email"/>
          <a:srcRect/>
          <a:stretch>
            <a:fillRect/>
          </a:stretch>
        </p:blipFill>
        <p:spPr bwMode="auto">
          <a:xfrm>
            <a:off x="3940628" y="1571612"/>
            <a:ext cx="5055729" cy="3429024"/>
          </a:xfrm>
          <a:prstGeom prst="rect">
            <a:avLst/>
          </a:prstGeom>
          <a:noFill/>
          <a:ln>
            <a:solidFill>
              <a:schemeClr val="tx2">
                <a:lumMod val="75000"/>
              </a:schemeClr>
            </a:solidFill>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072074"/>
            <a:ext cx="8892480" cy="1643074"/>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buNone/>
            </a:pPr>
            <a:endParaRPr lang="ru-RU" dirty="0" smtClean="0"/>
          </a:p>
          <a:p>
            <a:pPr>
              <a:buNone/>
            </a:pPr>
            <a:r>
              <a:rPr lang="ru-RU" sz="2900" dirty="0" smtClean="0">
                <a:latin typeface="Times New Roman" pitchFamily="18" charset="0"/>
                <a:cs typeface="Times New Roman" pitchFamily="18" charset="0"/>
              </a:rPr>
              <a:t>      </a:t>
            </a:r>
            <a:r>
              <a:rPr lang="ru-RU" sz="2600" b="1" dirty="0" smtClean="0">
                <a:latin typeface="Times New Roman" pitchFamily="18" charset="0"/>
                <a:cs typeface="Times New Roman" pitchFamily="18" charset="0"/>
              </a:rPr>
              <a:t>Между тем весть о разразившейся драме облетела весь мир. Многие стали опасаться, что вскоре во льдах погибнут и все «челюскинцы». В сложившейся обстановке надежда была лишь на авиацию. Они стали слетаться и съезжаться на побережье Ледовитого океана со всех сторон в дополнение к уже находившимся в Заполярье летчикам </a:t>
            </a:r>
            <a:r>
              <a:rPr lang="ru-RU" sz="2600" b="1" dirty="0" err="1" smtClean="0">
                <a:latin typeface="Times New Roman" pitchFamily="18" charset="0"/>
                <a:cs typeface="Times New Roman" pitchFamily="18" charset="0"/>
              </a:rPr>
              <a:t>Куканову</a:t>
            </a:r>
            <a:r>
              <a:rPr lang="ru-RU" sz="2600" b="1" dirty="0" smtClean="0">
                <a:latin typeface="Times New Roman" pitchFamily="18" charset="0"/>
                <a:cs typeface="Times New Roman" pitchFamily="18" charset="0"/>
              </a:rPr>
              <a:t> и </a:t>
            </a:r>
            <a:r>
              <a:rPr lang="ru-RU" sz="2600" b="1" dirty="0" err="1" smtClean="0">
                <a:latin typeface="Times New Roman" pitchFamily="18" charset="0"/>
                <a:cs typeface="Times New Roman" pitchFamily="18" charset="0"/>
              </a:rPr>
              <a:t>Ляпидевском</a:t>
            </a:r>
            <a:r>
              <a:rPr lang="ru-RU" sz="2800" dirty="0" err="1" smtClean="0"/>
              <a:t>у</a:t>
            </a:r>
            <a:r>
              <a:rPr lang="ru-RU" sz="2900" dirty="0" smtClean="0">
                <a:latin typeface="Times New Roman" pitchFamily="18" charset="0"/>
                <a:cs typeface="Times New Roman" pitchFamily="18" charset="0"/>
              </a:rPr>
              <a:t>.</a:t>
            </a:r>
            <a:endParaRPr lang="ru-RU" dirty="0"/>
          </a:p>
        </p:txBody>
      </p:sp>
      <p:sp>
        <p:nvSpPr>
          <p:cNvPr id="4"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noProof="0" dirty="0" smtClean="0">
                <a:latin typeface="Times New Roman" pitchFamily="18" charset="0"/>
                <a:cs typeface="Times New Roman" pitchFamily="18" charset="0"/>
              </a:rPr>
              <a:t>                                                        Спасение «челюскинцев»</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pic>
        <p:nvPicPr>
          <p:cNvPr id="13314" name="Picture 2" descr="http://www.cheluskin.ru/images/stories/fotogalereja/Lager_Shmidta/Zapusk_aeroplana_na_ldine_cheluskincy.jpg"/>
          <p:cNvPicPr>
            <a:picLocks noChangeAspect="1" noChangeArrowheads="1"/>
          </p:cNvPicPr>
          <p:nvPr/>
        </p:nvPicPr>
        <p:blipFill>
          <a:blip r:embed="rId2" cstate="email"/>
          <a:srcRect/>
          <a:stretch>
            <a:fillRect/>
          </a:stretch>
        </p:blipFill>
        <p:spPr bwMode="auto">
          <a:xfrm>
            <a:off x="3643306" y="1714488"/>
            <a:ext cx="4762500" cy="3219451"/>
          </a:xfrm>
          <a:prstGeom prst="rect">
            <a:avLst/>
          </a:prstGeom>
          <a:noFill/>
          <a:scene3d>
            <a:camera prst="orthographicFront"/>
            <a:lightRig rig="threePt" dir="t"/>
          </a:scene3d>
          <a:sp3d>
            <a:bevelT/>
          </a:sp3d>
        </p:spPr>
      </p:pic>
      <p:pic>
        <p:nvPicPr>
          <p:cNvPr id="13316" name="Picture 4" descr="http://ilp-p.ho.ua/n209/n209-k.jpg"/>
          <p:cNvPicPr>
            <a:picLocks noChangeAspect="1" noChangeArrowheads="1"/>
          </p:cNvPicPr>
          <p:nvPr/>
        </p:nvPicPr>
        <p:blipFill>
          <a:blip r:embed="rId3" cstate="email"/>
          <a:srcRect/>
          <a:stretch>
            <a:fillRect/>
          </a:stretch>
        </p:blipFill>
        <p:spPr bwMode="auto">
          <a:xfrm rot="20445449">
            <a:off x="227089" y="654289"/>
            <a:ext cx="4328605" cy="211188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229600" cy="510334"/>
          </a:xfrm>
        </p:spPr>
        <p:txBody>
          <a:bodyPr>
            <a:normAutofit fontScale="90000"/>
          </a:bodyPr>
          <a:lstStyle/>
          <a:p>
            <a:pPr algn="ctr"/>
            <a:r>
              <a:rPr lang="ru-RU" dirty="0" smtClean="0">
                <a:solidFill>
                  <a:schemeClr val="tx1"/>
                </a:solidFill>
              </a:rPr>
              <a:t> </a:t>
            </a:r>
            <a:r>
              <a:rPr lang="ru-RU" sz="4400" b="1" dirty="0" smtClean="0">
                <a:solidFill>
                  <a:schemeClr val="tx1"/>
                </a:solidFill>
                <a:latin typeface="Times New Roman" pitchFamily="18" charset="0"/>
                <a:cs typeface="Times New Roman" pitchFamily="18" charset="0"/>
              </a:rPr>
              <a:t>О. Ю. Шмидт</a:t>
            </a:r>
            <a:endParaRPr lang="ru-RU" sz="44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142984"/>
            <a:ext cx="4429156" cy="4929222"/>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ru-RU" sz="2400" b="1" dirty="0" smtClean="0"/>
              <a:t>Отто Юльевич Шмидт -</a:t>
            </a:r>
          </a:p>
          <a:p>
            <a:r>
              <a:rPr lang="ru-RU" sz="2400" b="1" dirty="0" smtClean="0"/>
              <a:t> полярник, Герой Советского Союза. И академик, вице-президент Академии наук. Блестящий математик и... страстный альпинист. Государственный деятель </a:t>
            </a:r>
          </a:p>
          <a:p>
            <a:r>
              <a:rPr lang="ru-RU" sz="2400" b="1" dirty="0" smtClean="0"/>
              <a:t>и создатель теории происхождения  Земли, </a:t>
            </a:r>
          </a:p>
          <a:p>
            <a:r>
              <a:rPr lang="ru-RU" sz="2400" b="1" dirty="0" smtClean="0"/>
              <a:t>ученый-энциклопедист</a:t>
            </a:r>
          </a:p>
          <a:p>
            <a:r>
              <a:rPr lang="ru-RU" sz="2400" b="1" dirty="0" smtClean="0"/>
              <a:t>организатор и руководитель экспедиций  по освоению и использованию Северного морского пути.</a:t>
            </a:r>
          </a:p>
          <a:p>
            <a:endParaRPr lang="ru-RU" dirty="0"/>
          </a:p>
        </p:txBody>
      </p:sp>
      <p:pic>
        <p:nvPicPr>
          <p:cNvPr id="4" name="Рисунок 3" descr="http://artno.ucoz.ru/shmidt1.jpg"/>
          <p:cNvPicPr/>
          <p:nvPr/>
        </p:nvPicPr>
        <p:blipFill>
          <a:blip r:embed="rId2" cstate="email"/>
          <a:srcRect/>
          <a:stretch>
            <a:fillRect/>
          </a:stretch>
        </p:blipFill>
        <p:spPr bwMode="auto">
          <a:xfrm>
            <a:off x="5286380" y="1214422"/>
            <a:ext cx="3571900" cy="5072098"/>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
        <p:nvSpPr>
          <p:cNvPr id="5" name="Заголовок 1"/>
          <p:cNvSpPr txBox="1">
            <a:spLocks/>
          </p:cNvSpPr>
          <p:nvPr/>
        </p:nvSpPr>
        <p:spPr>
          <a:xfrm>
            <a:off x="285720" y="214290"/>
            <a:ext cx="8229600" cy="785794"/>
          </a:xfrm>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algn="ctr"/>
            <a:r>
              <a:rPr lang="ru-RU" sz="2000" b="1" dirty="0" smtClean="0">
                <a:latin typeface="Times New Roman" pitchFamily="18" charset="0"/>
                <a:cs typeface="Times New Roman" pitchFamily="18" charset="0"/>
              </a:rPr>
              <a:t>Отто Юльевич Шмидт - освоение Советской Арктики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496" y="1600200"/>
            <a:ext cx="4686304" cy="5114948"/>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ru-RU" sz="1600" b="1" dirty="0" smtClean="0">
                <a:latin typeface="Times New Roman" pitchFamily="18" charset="0"/>
                <a:cs typeface="Times New Roman" pitchFamily="18" charset="0"/>
              </a:rPr>
              <a:t>Пока летчики пытались спасти челюскинцев, жизнь в ледовом лагере шла своим чередом. </a:t>
            </a:r>
          </a:p>
          <a:p>
            <a:pPr marL="0" indent="0" algn="just">
              <a:buNone/>
            </a:pPr>
            <a:r>
              <a:rPr lang="ru-RU" sz="1600" b="1" dirty="0" smtClean="0">
                <a:latin typeface="Times New Roman" pitchFamily="18" charset="0"/>
                <a:cs typeface="Times New Roman" pitchFamily="18" charset="0"/>
              </a:rPr>
              <a:t>Наиболее важной работой для челюскинцев стало сооружение аэродрома. Несколько площадок построили ещё тогда, когда «Челюскин» был на плаву. Размеры строящихся в районе лагеря Шмидта площадок под аэродромы составляли всего 600х150 метров, но сил на их подготовку уходило много. Однако подготовленные ледяные поля при очередной подвижке превращались в крошево. Ледяные валы приходилось срубать, а затем на фанерных щитах вывозить за пределы площадки. Положение усугублялось тем, что в наличии имелись только лопаты и три топора. Ломов и кирок не было. Но люди не унывали. В это время родилась лагерная газета под названием «Не сдадимся!».</a:t>
            </a:r>
            <a:endParaRPr lang="ru-RU" sz="1600" b="1" dirty="0">
              <a:latin typeface="Times New Roman" pitchFamily="18" charset="0"/>
              <a:cs typeface="Times New Roman" pitchFamily="18" charset="0"/>
            </a:endParaRPr>
          </a:p>
        </p:txBody>
      </p:sp>
      <p:sp>
        <p:nvSpPr>
          <p:cNvPr id="4"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ru-RU" sz="2000" b="1" noProof="0" dirty="0" smtClean="0">
                <a:latin typeface="Times New Roman" pitchFamily="18" charset="0"/>
                <a:cs typeface="Times New Roman" pitchFamily="18" charset="0"/>
              </a:rPr>
              <a:t>                                                  Спасение «челюскинцев»</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pic>
        <p:nvPicPr>
          <p:cNvPr id="10242" name="Picture 2" descr="http://berkovich-zametki.com/2008/Zametki/Nomer7/Kuksin3.jpg"/>
          <p:cNvPicPr>
            <a:picLocks noChangeAspect="1" noChangeArrowheads="1"/>
          </p:cNvPicPr>
          <p:nvPr/>
        </p:nvPicPr>
        <p:blipFill>
          <a:blip r:embed="rId2" cstate="email"/>
          <a:srcRect/>
          <a:stretch>
            <a:fillRect/>
          </a:stretch>
        </p:blipFill>
        <p:spPr bwMode="auto">
          <a:xfrm>
            <a:off x="386786" y="3857628"/>
            <a:ext cx="3363709" cy="2286016"/>
          </a:xfrm>
          <a:prstGeom prst="rect">
            <a:avLst/>
          </a:prstGeom>
          <a:noFill/>
          <a:scene3d>
            <a:camera prst="orthographicFront"/>
            <a:lightRig rig="threePt" dir="t"/>
          </a:scene3d>
          <a:sp3d>
            <a:bevelT/>
          </a:sp3d>
        </p:spPr>
      </p:pic>
      <p:pic>
        <p:nvPicPr>
          <p:cNvPr id="10244" name="Picture 4" descr="http://travel.ria.ru/images/22297/32/222973233.jpg"/>
          <p:cNvPicPr>
            <a:picLocks noChangeAspect="1" noChangeArrowheads="1"/>
          </p:cNvPicPr>
          <p:nvPr/>
        </p:nvPicPr>
        <p:blipFill>
          <a:blip r:embed="rId3" cstate="email"/>
          <a:srcRect/>
          <a:stretch>
            <a:fillRect/>
          </a:stretch>
        </p:blipFill>
        <p:spPr bwMode="auto">
          <a:xfrm>
            <a:off x="428596" y="214290"/>
            <a:ext cx="2214578" cy="3346820"/>
          </a:xfrm>
          <a:prstGeom prst="rect">
            <a:avLst/>
          </a:prstGeom>
          <a:noFill/>
          <a:ln>
            <a:solidFill>
              <a:schemeClr val="bg1"/>
            </a:solidFill>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572140"/>
            <a:ext cx="8472518" cy="107157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ru-RU" sz="2600" b="1" dirty="0" smtClean="0">
                <a:latin typeface="Times New Roman" pitchFamily="18" charset="0"/>
                <a:cs typeface="Times New Roman" pitchFamily="18" charset="0"/>
              </a:rPr>
              <a:t>Наконец, 5 марта 1934 года челюскинцы услышали гул самолета, это был 29 вылет А.В. </a:t>
            </a:r>
            <a:r>
              <a:rPr lang="ru-RU" sz="2600" b="1" dirty="0" err="1" smtClean="0">
                <a:latin typeface="Times New Roman" pitchFamily="18" charset="0"/>
                <a:cs typeface="Times New Roman" pitchFamily="18" charset="0"/>
              </a:rPr>
              <a:t>Ляпидевского</a:t>
            </a:r>
            <a:r>
              <a:rPr lang="ru-RU" sz="2600" b="1" dirty="0" smtClean="0">
                <a:latin typeface="Times New Roman" pitchFamily="18" charset="0"/>
                <a:cs typeface="Times New Roman" pitchFamily="18" charset="0"/>
              </a:rPr>
              <a:t>, когда, обнаружив их лагерь, совершил посадку на льдину и вывез оттуда 12 человек — 10 женщин и 2 ребенка.</a:t>
            </a:r>
          </a:p>
          <a:p>
            <a:endParaRPr lang="ru-RU" dirty="0"/>
          </a:p>
        </p:txBody>
      </p:sp>
      <p:sp>
        <p:nvSpPr>
          <p:cNvPr id="5"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ru-RU" sz="2000" b="1" noProof="0" dirty="0" smtClean="0">
                <a:latin typeface="Times New Roman" pitchFamily="18" charset="0"/>
                <a:cs typeface="Times New Roman" pitchFamily="18" charset="0"/>
              </a:rPr>
              <a:t>Подвиг </a:t>
            </a:r>
            <a:r>
              <a:rPr lang="ru-RU" sz="2000" b="1" noProof="0" dirty="0" err="1" smtClean="0">
                <a:latin typeface="Times New Roman" pitchFamily="18" charset="0"/>
                <a:cs typeface="Times New Roman" pitchFamily="18" charset="0"/>
              </a:rPr>
              <a:t>А.В.Ляпидевского</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pic>
        <p:nvPicPr>
          <p:cNvPr id="9218" name="Picture 2" descr="http://www.ruwings.ru/publication/1/36.jpg"/>
          <p:cNvPicPr>
            <a:picLocks noChangeAspect="1" noChangeArrowheads="1"/>
          </p:cNvPicPr>
          <p:nvPr/>
        </p:nvPicPr>
        <p:blipFill>
          <a:blip r:embed="rId2" cstate="email"/>
          <a:srcRect/>
          <a:stretch>
            <a:fillRect/>
          </a:stretch>
        </p:blipFill>
        <p:spPr bwMode="auto">
          <a:xfrm>
            <a:off x="3214678" y="1571612"/>
            <a:ext cx="5581650" cy="3467100"/>
          </a:xfrm>
          <a:prstGeom prst="rect">
            <a:avLst/>
          </a:prstGeom>
          <a:noFill/>
          <a:scene3d>
            <a:camera prst="orthographicFront"/>
            <a:lightRig rig="threePt" dir="t"/>
          </a:scene3d>
          <a:sp3d>
            <a:bevelT/>
          </a:sp3d>
        </p:spPr>
      </p:pic>
      <p:pic>
        <p:nvPicPr>
          <p:cNvPr id="9220" name="Picture 4" descr="http://www.russkiymir.ru/export/sites/default/russkiymir/ru/magazines/archive/2009/04/graphic/52_02.jpg_894093747.jpg"/>
          <p:cNvPicPr>
            <a:picLocks noChangeAspect="1" noChangeArrowheads="1"/>
          </p:cNvPicPr>
          <p:nvPr/>
        </p:nvPicPr>
        <p:blipFill>
          <a:blip r:embed="rId3" cstate="email"/>
          <a:srcRect/>
          <a:stretch>
            <a:fillRect/>
          </a:stretch>
        </p:blipFill>
        <p:spPr bwMode="auto">
          <a:xfrm>
            <a:off x="428596" y="1571612"/>
            <a:ext cx="2485328" cy="35004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5286388"/>
            <a:ext cx="8143932" cy="1357322"/>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r>
              <a:rPr lang="ru-RU" sz="1800" b="1" dirty="0" smtClean="0">
                <a:latin typeface="Times New Roman" pitchFamily="18" charset="0"/>
                <a:cs typeface="Times New Roman" pitchFamily="18" charset="0"/>
              </a:rPr>
              <a:t>В честь блестящего завершения спасательных работ правительство учредило высшую в СССР степень отличия – звание Героя Советского Союза. Первыми его обладателями стали семь полярных летчиков, которые на маленьких ненадежных самолетиках, постоянно рискуя жизнью, сумели вывезти на материк всех зимовщиков.</a:t>
            </a:r>
            <a:endParaRPr lang="ru-RU" sz="1800" b="1" dirty="0">
              <a:latin typeface="Times New Roman" pitchFamily="18" charset="0"/>
              <a:cs typeface="Times New Roman" pitchFamily="18" charset="0"/>
            </a:endParaRPr>
          </a:p>
        </p:txBody>
      </p:sp>
      <p:sp>
        <p:nvSpPr>
          <p:cNvPr id="4"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ru-RU" sz="2000" b="1" noProof="0" dirty="0" smtClean="0">
                <a:latin typeface="Times New Roman" pitchFamily="18" charset="0"/>
                <a:cs typeface="Times New Roman" pitchFamily="18" charset="0"/>
              </a:rPr>
              <a:t>Летчики -герои</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pic>
        <p:nvPicPr>
          <p:cNvPr id="8194" name="Picture 2" descr="http://www.tumentoday.ru/wp-content/uploads/2011/01/06-03-1.jpg"/>
          <p:cNvPicPr>
            <a:picLocks noChangeAspect="1" noChangeArrowheads="1"/>
          </p:cNvPicPr>
          <p:nvPr/>
        </p:nvPicPr>
        <p:blipFill>
          <a:blip r:embed="rId2" cstate="email"/>
          <a:srcRect l="2273" t="3405" r="2273" b="4665"/>
          <a:stretch>
            <a:fillRect/>
          </a:stretch>
        </p:blipFill>
        <p:spPr bwMode="auto">
          <a:xfrm>
            <a:off x="2786050" y="1571612"/>
            <a:ext cx="5500726" cy="3536181"/>
          </a:xfrm>
          <a:prstGeom prst="rect">
            <a:avLst/>
          </a:prstGeom>
          <a:noFill/>
          <a:ln>
            <a:solidFill>
              <a:schemeClr val="bg1"/>
            </a:solidFill>
          </a:ln>
          <a:scene3d>
            <a:camera prst="orthographicFront"/>
            <a:lightRig rig="threePt" dir="t"/>
          </a:scene3d>
          <a:sp3d>
            <a:bevelT/>
          </a:sp3d>
        </p:spPr>
      </p:pic>
      <p:pic>
        <p:nvPicPr>
          <p:cNvPr id="8196" name="Picture 4" descr="http://www.molodie.org/files/image/foto/2012/20120420_1.jpg"/>
          <p:cNvPicPr>
            <a:picLocks noChangeAspect="1" noChangeArrowheads="1"/>
          </p:cNvPicPr>
          <p:nvPr/>
        </p:nvPicPr>
        <p:blipFill>
          <a:blip r:embed="rId3" cstate="email"/>
          <a:srcRect/>
          <a:stretch>
            <a:fillRect/>
          </a:stretch>
        </p:blipFill>
        <p:spPr bwMode="auto">
          <a:xfrm>
            <a:off x="857224" y="357166"/>
            <a:ext cx="1439486" cy="2214579"/>
          </a:xfrm>
          <a:prstGeom prst="rect">
            <a:avLst/>
          </a:prstGeom>
          <a:noFill/>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g-fotki.yandex.ru/get/5905/nashenasledie2008.86/0_5779d_a56bb88a_XL"/>
          <p:cNvPicPr>
            <a:picLocks noChangeAspect="1" noChangeArrowheads="1"/>
          </p:cNvPicPr>
          <p:nvPr/>
        </p:nvPicPr>
        <p:blipFill>
          <a:blip r:embed="rId2" cstate="email"/>
          <a:srcRect/>
          <a:stretch>
            <a:fillRect/>
          </a:stretch>
        </p:blipFill>
        <p:spPr bwMode="auto">
          <a:xfrm>
            <a:off x="2500298" y="1571612"/>
            <a:ext cx="5500726" cy="3866942"/>
          </a:xfrm>
          <a:prstGeom prst="rect">
            <a:avLst/>
          </a:prstGeom>
          <a:noFill/>
          <a:scene3d>
            <a:camera prst="orthographicFront"/>
            <a:lightRig rig="threePt" dir="t"/>
          </a:scene3d>
          <a:sp3d>
            <a:bevelT/>
          </a:sp3d>
        </p:spPr>
      </p:pic>
      <p:sp>
        <p:nvSpPr>
          <p:cNvPr id="3" name="Содержимое 2"/>
          <p:cNvSpPr>
            <a:spLocks noGrp="1"/>
          </p:cNvSpPr>
          <p:nvPr>
            <p:ph idx="1"/>
          </p:nvPr>
        </p:nvSpPr>
        <p:spPr>
          <a:xfrm>
            <a:off x="179512" y="4869160"/>
            <a:ext cx="8507288" cy="177455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r>
              <a:rPr lang="ru-RU" dirty="0" smtClean="0"/>
              <a:t> </a:t>
            </a:r>
            <a:r>
              <a:rPr lang="ru-RU" sz="1800" b="1" dirty="0" smtClean="0">
                <a:latin typeface="Times New Roman" pitchFamily="18" charset="0"/>
                <a:cs typeface="Times New Roman" pitchFamily="18" charset="0"/>
              </a:rPr>
              <a:t>«Челюскинская эпопея» — </a:t>
            </a:r>
            <a:r>
              <a:rPr lang="ru-RU" sz="1800" b="1" dirty="0" err="1" smtClean="0">
                <a:latin typeface="Times New Roman" pitchFamily="18" charset="0"/>
                <a:cs typeface="Times New Roman" pitchFamily="18" charset="0"/>
              </a:rPr>
              <a:t>эпопея</a:t>
            </a:r>
            <a:r>
              <a:rPr lang="ru-RU" sz="1800" b="1" dirty="0" smtClean="0">
                <a:latin typeface="Times New Roman" pitchFamily="18" charset="0"/>
                <a:cs typeface="Times New Roman" pitchFamily="18" charset="0"/>
              </a:rPr>
              <a:t> жизни челюскинцев в ледовом «Лагере Шмидта» и их спасения летчиками — потрясла весь мир, и Отто Юльевич стал тогда всемирно знаменит. За рубежом писали, что имя Шмидта «начертано в золотой книге науки», «о необычайных приключениях его в стиле </a:t>
            </a:r>
            <a:r>
              <a:rPr lang="ru-RU" sz="1800" b="1" dirty="0" err="1" smtClean="0">
                <a:latin typeface="Times New Roman" pitchFamily="18" charset="0"/>
                <a:cs typeface="Times New Roman" pitchFamily="18" charset="0"/>
              </a:rPr>
              <a:t>Жюля</a:t>
            </a:r>
            <a:r>
              <a:rPr lang="ru-RU" sz="1800" b="1" dirty="0" smtClean="0">
                <a:latin typeface="Times New Roman" pitchFamily="18" charset="0"/>
                <a:cs typeface="Times New Roman" pitchFamily="18" charset="0"/>
              </a:rPr>
              <a:t> Верна, писала вся мировая пресса» (сообщалось в газете «Известия» 3-го июня 1934 г.)</a:t>
            </a:r>
          </a:p>
          <a:p>
            <a:pPr algn="just"/>
            <a:endParaRPr lang="ru-RU" sz="1800" b="1" dirty="0">
              <a:latin typeface="Times New Roman" pitchFamily="18" charset="0"/>
              <a:cs typeface="Times New Roman" pitchFamily="18" charset="0"/>
            </a:endParaRPr>
          </a:p>
        </p:txBody>
      </p:sp>
      <p:sp>
        <p:nvSpPr>
          <p:cNvPr id="5"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lvl="0">
              <a:defRPr/>
            </a:pPr>
            <a:r>
              <a:rPr lang="ru-RU" sz="2000" b="1" dirty="0" smtClean="0">
                <a:latin typeface="Times New Roman" pitchFamily="18" charset="0"/>
                <a:cs typeface="Times New Roman" pitchFamily="18" charset="0"/>
              </a:rPr>
              <a:t>Челюскинская эпопея</a:t>
            </a:r>
            <a:endParaRPr kumimoji="0" lang="ru-RU" sz="2000" b="1" i="0" u="none" strike="noStrike" kern="1200" cap="none" spc="0" normalizeH="0" baseline="0" noProof="0" dirty="0">
              <a:ln>
                <a:noFill/>
              </a:ln>
              <a:solidFill>
                <a:schemeClr val="lt1"/>
              </a:solidFill>
              <a:effectLst/>
              <a:uLnTx/>
              <a:uFillTx/>
              <a:latin typeface="Times New Roman" pitchFamily="18" charset="0"/>
              <a:cs typeface="Times New Roman" pitchFamily="18" charset="0"/>
            </a:endParaRPr>
          </a:p>
        </p:txBody>
      </p:sp>
      <p:pic>
        <p:nvPicPr>
          <p:cNvPr id="6" name="Picture 2" descr="http://www.gelos.ru/month/may2010book/bigimages/nb5801-2.jpg"/>
          <p:cNvPicPr>
            <a:picLocks noChangeAspect="1" noChangeArrowheads="1"/>
          </p:cNvPicPr>
          <p:nvPr/>
        </p:nvPicPr>
        <p:blipFill>
          <a:blip r:embed="rId3" cstate="email"/>
          <a:srcRect/>
          <a:stretch>
            <a:fillRect/>
          </a:stretch>
        </p:blipFill>
        <p:spPr bwMode="auto">
          <a:xfrm>
            <a:off x="285720" y="642918"/>
            <a:ext cx="2731453" cy="1785950"/>
          </a:xfrm>
          <a:prstGeom prst="rect">
            <a:avLst/>
          </a:prstGeom>
          <a:noFill/>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286388"/>
            <a:ext cx="8258204" cy="1214446"/>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ru-RU" sz="1600" b="1" dirty="0" smtClean="0">
                <a:latin typeface="Times New Roman" pitchFamily="18" charset="0"/>
                <a:cs typeface="Times New Roman" pitchFamily="18" charset="0"/>
              </a:rPr>
              <a:t>Научные результаты экспедиции на пароходе «Челюскин» имели огромное значение. Они существенно пополнили знания о Северном Ледовитом океане, его географических и метеорологических условиях вблизи северного побережья нашей страны и сыграли решающую роль в хозяйственном освоении Северного морского пути, который стал систематически эксплуатироваться начиная с 1935 г.</a:t>
            </a:r>
          </a:p>
          <a:p>
            <a:endParaRPr lang="ru-RU" sz="1600" b="1" dirty="0">
              <a:latin typeface="Times New Roman" pitchFamily="18" charset="0"/>
              <a:cs typeface="Times New Roman" pitchFamily="18" charset="0"/>
            </a:endParaRPr>
          </a:p>
        </p:txBody>
      </p:sp>
      <p:sp>
        <p:nvSpPr>
          <p:cNvPr id="5"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lvl="0">
              <a:defRPr/>
            </a:pPr>
            <a:r>
              <a:rPr lang="ru-RU" sz="2000" b="1" dirty="0" smtClean="0">
                <a:latin typeface="Times New Roman" pitchFamily="18" charset="0"/>
                <a:cs typeface="Times New Roman" pitchFamily="18" charset="0"/>
              </a:rPr>
              <a:t>Значение челюскинской эпопеи</a:t>
            </a:r>
            <a:endParaRPr kumimoji="0" lang="ru-RU" sz="2000" b="1" i="0" u="none" strike="noStrike" kern="1200" cap="none" spc="0" normalizeH="0" baseline="0" noProof="0" dirty="0">
              <a:ln>
                <a:noFill/>
              </a:ln>
              <a:solidFill>
                <a:schemeClr val="lt1"/>
              </a:solidFill>
              <a:effectLst/>
              <a:uLnTx/>
              <a:uFillTx/>
              <a:latin typeface="Times New Roman" pitchFamily="18" charset="0"/>
              <a:cs typeface="Times New Roman" pitchFamily="18" charset="0"/>
            </a:endParaRPr>
          </a:p>
        </p:txBody>
      </p:sp>
      <p:pic>
        <p:nvPicPr>
          <p:cNvPr id="6" name="Picture 6" descr="http://www.odin.tc/books/steam/img/137.jpg"/>
          <p:cNvPicPr>
            <a:picLocks noChangeAspect="1" noChangeArrowheads="1"/>
          </p:cNvPicPr>
          <p:nvPr/>
        </p:nvPicPr>
        <p:blipFill>
          <a:blip r:embed="rId2" cstate="email"/>
          <a:srcRect/>
          <a:stretch>
            <a:fillRect/>
          </a:stretch>
        </p:blipFill>
        <p:spPr bwMode="auto">
          <a:xfrm>
            <a:off x="1643042" y="1500174"/>
            <a:ext cx="5715040" cy="3611906"/>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700808"/>
            <a:ext cx="8501122" cy="2952328"/>
          </a:xfrm>
        </p:spPr>
        <p:txBody>
          <a:bodyPr>
            <a:normAutofit fontScale="92500"/>
          </a:bodyPr>
          <a:lstStyle/>
          <a:p>
            <a:pPr marL="0" indent="0" algn="just">
              <a:buNone/>
            </a:pPr>
            <a:r>
              <a:rPr lang="ru-RU" dirty="0" smtClean="0">
                <a:latin typeface="Times New Roman" pitchFamily="18" charset="0"/>
                <a:cs typeface="Times New Roman" pitchFamily="18" charset="0"/>
              </a:rPr>
              <a:t>Северные экспедиции  О.Ю. Шмидта внесли большой вклад в освоение Северного морского пути. Люди помнят и чтят память о героических страницах в истории освоения Арктики. В школьном музее имеется экспозиция об экспедиции челюскинцев и А.В. </a:t>
            </a:r>
            <a:r>
              <a:rPr lang="ru-RU" dirty="0" err="1" smtClean="0">
                <a:latin typeface="Times New Roman" pitchFamily="18" charset="0"/>
                <a:cs typeface="Times New Roman" pitchFamily="18" charset="0"/>
              </a:rPr>
              <a:t>Ляпидевском</a:t>
            </a:r>
            <a:r>
              <a:rPr lang="ru-RU" dirty="0" smtClean="0">
                <a:latin typeface="Times New Roman" pitchFamily="18" charset="0"/>
                <a:cs typeface="Times New Roman" pitchFamily="18" charset="0"/>
              </a:rPr>
              <a:t>.</a:t>
            </a:r>
          </a:p>
          <a:p>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www.rgo.ru/wp-content/uploads/2012/08/HIGH-ARCTIC-BY-YAROSLAV-NIKITIN-60.jpg"/>
          <p:cNvPicPr/>
          <p:nvPr/>
        </p:nvPicPr>
        <p:blipFill>
          <a:blip r:embed="rId2" cstate="email">
            <a:lum bright="30000"/>
          </a:blip>
          <a:srcRect/>
          <a:stretch>
            <a:fillRect/>
          </a:stretch>
        </p:blipFill>
        <p:spPr bwMode="auto">
          <a:xfrm>
            <a:off x="0" y="0"/>
            <a:ext cx="9143999" cy="6858000"/>
          </a:xfrm>
          <a:prstGeom prst="rect">
            <a:avLst/>
          </a:prstGeom>
          <a:noFill/>
          <a:ln w="9525">
            <a:noFill/>
            <a:miter lim="800000"/>
            <a:headEnd/>
            <a:tailEnd/>
          </a:ln>
        </p:spPr>
      </p:pic>
      <p:sp>
        <p:nvSpPr>
          <p:cNvPr id="2" name="Заголовок 1"/>
          <p:cNvSpPr>
            <a:spLocks noGrp="1"/>
          </p:cNvSpPr>
          <p:nvPr>
            <p:ph type="title"/>
          </p:nvPr>
        </p:nvSpPr>
        <p:spPr>
          <a:xfrm>
            <a:off x="428596" y="0"/>
            <a:ext cx="8229600" cy="785794"/>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noAutofit/>
          </a:bodyPr>
          <a:lstStyle/>
          <a:p>
            <a:r>
              <a:rPr lang="ru-RU" sz="2000" b="1" dirty="0" smtClean="0">
                <a:latin typeface="Times New Roman" pitchFamily="18" charset="0"/>
                <a:cs typeface="Times New Roman" pitchFamily="18" charset="0"/>
              </a:rPr>
              <a:t>Маршрут ледокола «Сибиряков»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(экспедиции под руководством О.Ю.Шмидта)</a:t>
            </a: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a:xfrm>
            <a:off x="4786313" y="1000108"/>
            <a:ext cx="4357685" cy="5643602"/>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ru-RU" sz="1800" b="1" dirty="0" smtClean="0">
                <a:latin typeface="Times New Roman" pitchFamily="18" charset="0"/>
                <a:cs typeface="Times New Roman" pitchFamily="18" charset="0"/>
              </a:rPr>
              <a:t>      В 2012 году исполняется 80 лет экспедиции на ледоколе-корабле «Александр Сибиряков».                     В навигацию 1932 года на просторы Северного морского пути вышло несколько крупных экспедиций, десятки судов, в их числе был ледокольный пароход «Сибиряков», который 28 июля 1932 г. вышел из Архангельска на восток. Славных </a:t>
            </a:r>
            <a:r>
              <a:rPr lang="ru-RU" sz="1800" b="1" dirty="0" err="1" smtClean="0">
                <a:latin typeface="Times New Roman" pitchFamily="18" charset="0"/>
                <a:cs typeface="Times New Roman" pitchFamily="18" charset="0"/>
              </a:rPr>
              <a:t>сибиряковцев</a:t>
            </a:r>
            <a:r>
              <a:rPr lang="ru-RU" sz="1800" b="1" dirty="0" smtClean="0">
                <a:latin typeface="Times New Roman" pitchFamily="18" charset="0"/>
                <a:cs typeface="Times New Roman" pitchFamily="18" charset="0"/>
              </a:rPr>
              <a:t> под руководством О.Ю. Шмидта не остановили никакие трудности. И 3 августа 1932 г. Ледокол стал на якорь у о. Диксон. Отсюда была совершена научно-исследовательская высадка к о. </a:t>
            </a:r>
            <a:r>
              <a:rPr lang="ru-RU" sz="1800" b="1" dirty="0" err="1" smtClean="0">
                <a:latin typeface="Times New Roman" pitchFamily="18" charset="0"/>
                <a:cs typeface="Times New Roman" pitchFamily="18" charset="0"/>
              </a:rPr>
              <a:t>Свердруп</a:t>
            </a:r>
            <a:r>
              <a:rPr lang="ru-RU" sz="1800" b="1" dirty="0" smtClean="0">
                <a:latin typeface="Times New Roman" pitchFamily="18" charset="0"/>
                <a:cs typeface="Times New Roman" pitchFamily="18" charset="0"/>
              </a:rPr>
              <a:t>, на который ещё не ступала нога человека. </a:t>
            </a:r>
            <a:endParaRPr lang="ru-RU" sz="1800" b="1" dirty="0">
              <a:latin typeface="Times New Roman" pitchFamily="18" charset="0"/>
              <a:cs typeface="Times New Roman" pitchFamily="18" charset="0"/>
            </a:endParaRPr>
          </a:p>
        </p:txBody>
      </p:sp>
      <p:pic>
        <p:nvPicPr>
          <p:cNvPr id="4" name="Рисунок 3" descr="http://oijpv.narod.ru/15/pic/map005.jpg"/>
          <p:cNvPicPr/>
          <p:nvPr/>
        </p:nvPicPr>
        <p:blipFill>
          <a:blip r:embed="rId3" cstate="email"/>
          <a:srcRect/>
          <a:stretch>
            <a:fillRect/>
          </a:stretch>
        </p:blipFill>
        <p:spPr bwMode="auto">
          <a:xfrm>
            <a:off x="24349" y="2708920"/>
            <a:ext cx="4714908" cy="3714776"/>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4098" name="Picture 2" descr="http://www.ivki.ru/kapustin/icebreaker/sibiryakov/images/sibiryakov.jpg"/>
          <p:cNvPicPr>
            <a:picLocks noChangeAspect="1" noChangeArrowheads="1"/>
          </p:cNvPicPr>
          <p:nvPr/>
        </p:nvPicPr>
        <p:blipFill>
          <a:blip r:embed="rId4" cstate="email"/>
          <a:srcRect/>
          <a:stretch>
            <a:fillRect/>
          </a:stretch>
        </p:blipFill>
        <p:spPr bwMode="auto">
          <a:xfrm>
            <a:off x="142843" y="919740"/>
            <a:ext cx="3857653" cy="2169930"/>
          </a:xfrm>
          <a:prstGeom prst="rect">
            <a:avLst/>
          </a:prstGeom>
          <a:noFill/>
          <a:ln>
            <a:solidFill>
              <a:schemeClr val="bg1">
                <a:lumMod val="85000"/>
              </a:schemeClr>
            </a:solidFill>
          </a:ln>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857892"/>
            <a:ext cx="8258204" cy="857256"/>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ru-RU" sz="1600" b="1" dirty="0" smtClean="0">
                <a:latin typeface="Times New Roman" pitchFamily="18" charset="0"/>
                <a:cs typeface="Times New Roman" pitchFamily="18" charset="0"/>
              </a:rPr>
              <a:t>  «Александр Сибиряков» — ледокольный пароход, совершивший первое в истории сквозное плавание по Северному морскому пути из Белого моря в Берингово за одну навигацию. </a:t>
            </a:r>
            <a:endParaRPr lang="ru-RU" sz="1600" b="1" dirty="0">
              <a:latin typeface="Times New Roman" pitchFamily="18" charset="0"/>
              <a:cs typeface="Times New Roman" pitchFamily="18" charset="0"/>
            </a:endParaRPr>
          </a:p>
        </p:txBody>
      </p:sp>
      <p:pic>
        <p:nvPicPr>
          <p:cNvPr id="43010" name="Picture 2" descr="http://www.boatportal.ru/booksimg/book10/1b35343e3a3e3b4b-5.png"/>
          <p:cNvPicPr>
            <a:picLocks noChangeAspect="1" noChangeArrowheads="1"/>
          </p:cNvPicPr>
          <p:nvPr/>
        </p:nvPicPr>
        <p:blipFill>
          <a:blip r:embed="rId2" cstate="email"/>
          <a:srcRect/>
          <a:stretch>
            <a:fillRect/>
          </a:stretch>
        </p:blipFill>
        <p:spPr bwMode="auto">
          <a:xfrm>
            <a:off x="714348" y="1285860"/>
            <a:ext cx="7839072" cy="4479471"/>
          </a:xfrm>
          <a:prstGeom prst="rect">
            <a:avLst/>
          </a:prstGeom>
          <a:noFill/>
          <a:ln>
            <a:solidFill>
              <a:schemeClr val="tx2">
                <a:lumMod val="75000"/>
              </a:schemeClr>
            </a:solidFill>
          </a:ln>
          <a:scene3d>
            <a:camera prst="orthographicFront"/>
            <a:lightRig rig="threePt" dir="t"/>
          </a:scene3d>
          <a:sp3d>
            <a:bevelT prst="angle"/>
          </a:sp3d>
        </p:spPr>
      </p:pic>
      <p:sp>
        <p:nvSpPr>
          <p:cNvPr id="5" name="Заголовок 1"/>
          <p:cNvSpPr txBox="1">
            <a:spLocks noGrp="1"/>
          </p:cNvSpPr>
          <p:nvPr>
            <p:ph type="title"/>
          </p:nvPr>
        </p:nvSpPr>
        <p:spPr>
          <a:xfrm>
            <a:off x="457200" y="274638"/>
            <a:ext cx="8229600" cy="939784"/>
          </a:xfrm>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dirty="0" smtClean="0">
                <a:latin typeface="Times New Roman" pitchFamily="18" charset="0"/>
                <a:cs typeface="Times New Roman" pitchFamily="18" charset="0"/>
              </a:rPr>
              <a:t>Макет ледокольного </a:t>
            </a:r>
            <a:r>
              <a:rPr kumimoji="0" lang="ru-RU" sz="2000" b="1" i="0" u="none" strike="noStrike" kern="1200" cap="none" spc="0" normalizeH="0" noProof="0" dirty="0" smtClean="0">
                <a:ln>
                  <a:noFill/>
                </a:ln>
                <a:solidFill>
                  <a:schemeClr val="lt1"/>
                </a:solidFill>
                <a:effectLst/>
                <a:uLnTx/>
                <a:uFillTx/>
                <a:latin typeface="Times New Roman" pitchFamily="18" charset="0"/>
                <a:ea typeface="+mn-ea"/>
                <a:cs typeface="Times New Roman" pitchFamily="18" charset="0"/>
              </a:rPr>
              <a:t>корабля</a:t>
            </a:r>
            <a:r>
              <a:rPr lang="ru-RU" sz="2000" b="1" dirty="0" smtClean="0">
                <a:latin typeface="Times New Roman" pitchFamily="18" charset="0"/>
                <a:cs typeface="Times New Roman" pitchFamily="18" charset="0"/>
              </a:rPr>
              <a:t> </a:t>
            </a: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a:t>
            </a:r>
            <a:r>
              <a:rPr lang="ru-RU" sz="2000" b="1" dirty="0" smtClean="0">
                <a:latin typeface="Times New Roman" pitchFamily="18" charset="0"/>
                <a:cs typeface="Times New Roman" pitchFamily="18" charset="0"/>
              </a:rPr>
              <a:t>Сибиряков</a:t>
            </a:r>
            <a: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 </a:t>
            </a:r>
            <a:br>
              <a:rPr kumimoji="0" lang="ru-RU" sz="20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b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6" y="1600200"/>
            <a:ext cx="4000528" cy="4900634"/>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just"/>
            <a:r>
              <a:rPr lang="ru-RU" b="1" dirty="0" smtClean="0">
                <a:latin typeface="Times New Roman" pitchFamily="18" charset="0"/>
                <a:cs typeface="Times New Roman" pitchFamily="18" charset="0"/>
              </a:rPr>
              <a:t>Затем «Сибиряков» продолжал своё плавание дальше на во­сток. Обогнув  острова Северной Земли с севера и попали в море Лаптевых. Северная Земля ещё никогда не была обойдена с севера, и как с научной, так и с навигационной стороны этот план представлял большой интерес. Здесь экспедиция встретила на своём пути массу ледяных гор.</a:t>
            </a:r>
            <a:endParaRPr lang="ru-RU" b="1" dirty="0">
              <a:latin typeface="Times New Roman" pitchFamily="18" charset="0"/>
              <a:cs typeface="Times New Roman" pitchFamily="18" charset="0"/>
            </a:endParaRPr>
          </a:p>
        </p:txBody>
      </p:sp>
      <p:sp>
        <p:nvSpPr>
          <p:cNvPr id="4" name="Заголовок 1"/>
          <p:cNvSpPr>
            <a:spLocks noGrp="1"/>
          </p:cNvSpPr>
          <p:nvPr>
            <p:ph type="title"/>
          </p:nvPr>
        </p:nvSpPr>
        <p:spPr>
          <a:xfrm>
            <a:off x="421487" y="13165"/>
            <a:ext cx="8229600" cy="1143000"/>
          </a:xfr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noAutofit/>
          </a:bodyPr>
          <a:lstStyle/>
          <a:p>
            <a:r>
              <a:rPr lang="ru-RU" sz="2000" b="1" dirty="0" smtClean="0">
                <a:latin typeface="Times New Roman" pitchFamily="18" charset="0"/>
                <a:cs typeface="Times New Roman" pitchFamily="18" charset="0"/>
              </a:rPr>
              <a:t>Маршрут ледокола «Сибиряков»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экспедиции под руководством О.Ю.Шмидта)</a:t>
            </a:r>
            <a:endParaRPr lang="ru-RU" sz="2000" b="1" dirty="0">
              <a:latin typeface="Times New Roman" pitchFamily="18" charset="0"/>
              <a:cs typeface="Times New Roman" pitchFamily="18" charset="0"/>
            </a:endParaRPr>
          </a:p>
        </p:txBody>
      </p:sp>
      <p:pic>
        <p:nvPicPr>
          <p:cNvPr id="5" name="Рисунок 4" descr="http://www.balancer.ru/forum/punbb/attachment.php?item=171294&amp;download=2"/>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7163" y="3613799"/>
            <a:ext cx="4429124" cy="3143272"/>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pic>
        <p:nvPicPr>
          <p:cNvPr id="6" name="Рисунок 5" descr="http://oijpv.narod.ru/15/pic/map005.jpg"/>
          <p:cNvPicPr/>
          <p:nvPr/>
        </p:nvPicPr>
        <p:blipFill>
          <a:blip r:embed="rId3" cstate="email"/>
          <a:srcRect/>
          <a:stretch>
            <a:fillRect/>
          </a:stretch>
        </p:blipFill>
        <p:spPr bwMode="auto">
          <a:xfrm>
            <a:off x="17240" y="1268760"/>
            <a:ext cx="4519047" cy="2160240"/>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5286388"/>
            <a:ext cx="7929618" cy="1214446"/>
          </a:xfrm>
        </p:spPr>
        <p:style>
          <a:lnRef idx="1">
            <a:schemeClr val="accent1"/>
          </a:lnRef>
          <a:fillRef idx="2">
            <a:schemeClr val="accent1"/>
          </a:fillRef>
          <a:effectRef idx="1">
            <a:schemeClr val="accent1"/>
          </a:effectRef>
          <a:fontRef idx="minor">
            <a:schemeClr val="dk1"/>
          </a:fontRef>
        </p:style>
        <p:txBody>
          <a:bodyPr>
            <a:normAutofit fontScale="92500"/>
          </a:bodyPr>
          <a:lstStyle/>
          <a:p>
            <a:pPr>
              <a:buNone/>
            </a:pPr>
            <a:r>
              <a:rPr lang="ru-RU" dirty="0" smtClean="0"/>
              <a:t>     </a:t>
            </a:r>
            <a:r>
              <a:rPr lang="ru-RU" sz="1900" b="1" dirty="0" smtClean="0">
                <a:latin typeface="Times New Roman" pitchFamily="18" charset="0"/>
                <a:cs typeface="Times New Roman" pitchFamily="18" charset="0"/>
              </a:rPr>
              <a:t>Достигнув 81°07' с. </a:t>
            </a:r>
            <a:r>
              <a:rPr lang="ru-RU" sz="1900" b="1" dirty="0" err="1" smtClean="0">
                <a:latin typeface="Times New Roman" pitchFamily="18" charset="0"/>
                <a:cs typeface="Times New Roman" pitchFamily="18" charset="0"/>
              </a:rPr>
              <a:t>ш</a:t>
            </a:r>
            <a:r>
              <a:rPr lang="ru-RU" sz="1900" b="1" dirty="0" smtClean="0">
                <a:latin typeface="Times New Roman" pitchFamily="18" charset="0"/>
                <a:cs typeface="Times New Roman" pitchFamily="18" charset="0"/>
              </a:rPr>
              <a:t>., «Сибиряков» подошёл к кромке льда. Это, несомненно, была южная граница полярного пака. На широте 81°28' с. </a:t>
            </a:r>
            <a:r>
              <a:rPr lang="ru-RU" sz="1900" b="1" dirty="0" err="1" smtClean="0">
                <a:latin typeface="Times New Roman" pitchFamily="18" charset="0"/>
                <a:cs typeface="Times New Roman" pitchFamily="18" charset="0"/>
              </a:rPr>
              <a:t>ш</a:t>
            </a:r>
            <a:r>
              <a:rPr lang="ru-RU" sz="1900" b="1" dirty="0" smtClean="0">
                <a:latin typeface="Times New Roman" pitchFamily="18" charset="0"/>
                <a:cs typeface="Times New Roman" pitchFamily="18" charset="0"/>
              </a:rPr>
              <a:t>. и 96°54</a:t>
            </a:r>
            <a:r>
              <a:rPr lang="ru-RU" sz="1900" b="1" baseline="30000" dirty="0" smtClean="0">
                <a:latin typeface="Times New Roman" pitchFamily="18" charset="0"/>
                <a:cs typeface="Times New Roman" pitchFamily="18" charset="0"/>
              </a:rPr>
              <a:t>/</a:t>
            </a:r>
            <a:r>
              <a:rPr lang="ru-RU" sz="1900" b="1" dirty="0" smtClean="0">
                <a:latin typeface="Times New Roman" pitchFamily="18" charset="0"/>
                <a:cs typeface="Times New Roman" pitchFamily="18" charset="0"/>
              </a:rPr>
              <a:t> в. д. были произведены океанографические наблюдения</a:t>
            </a:r>
            <a:endParaRPr lang="ru-RU" sz="1900" b="1" dirty="0">
              <a:latin typeface="Times New Roman" pitchFamily="18" charset="0"/>
              <a:cs typeface="Times New Roman" pitchFamily="18" charset="0"/>
            </a:endParaRPr>
          </a:p>
        </p:txBody>
      </p:sp>
      <p:sp>
        <p:nvSpPr>
          <p:cNvPr id="4" name="Заголовок 1"/>
          <p:cNvSpPr>
            <a:spLocks noGrp="1"/>
          </p:cNvSpPr>
          <p:nvPr>
            <p:ph type="title"/>
          </p:nvPr>
        </p:nvSpPr>
        <p:spPr>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noAutofit/>
          </a:bodyPr>
          <a:lstStyle/>
          <a:p>
            <a:r>
              <a:rPr lang="ru-RU" sz="2000" b="1" dirty="0" smtClean="0">
                <a:latin typeface="Times New Roman" pitchFamily="18" charset="0"/>
                <a:cs typeface="Times New Roman" pitchFamily="18" charset="0"/>
              </a:rPr>
              <a:t>Маршрут ледокола «Сибиряков»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экспедиции под руководством О.Ю.Шмидта)</a:t>
            </a:r>
            <a:endParaRPr lang="ru-RU" sz="2000" b="1" dirty="0">
              <a:latin typeface="Times New Roman" pitchFamily="18" charset="0"/>
              <a:cs typeface="Times New Roman" pitchFamily="18" charset="0"/>
            </a:endParaRPr>
          </a:p>
        </p:txBody>
      </p:sp>
      <p:pic>
        <p:nvPicPr>
          <p:cNvPr id="5" name="Рисунок 4" descr="http://s017.radikal.ru/i429/1204/d8/9dfa54db74d6.jp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000232" y="1571612"/>
            <a:ext cx="4929222" cy="3571900"/>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86380" y="1600200"/>
            <a:ext cx="3400420" cy="497207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r>
              <a:rPr lang="ru-RU" sz="1800" b="1" dirty="0" smtClean="0">
                <a:latin typeface="Times New Roman" pitchFamily="18" charset="0"/>
                <a:cs typeface="Times New Roman" pitchFamily="18" charset="0"/>
              </a:rPr>
              <a:t>Повернув на юго-восток, «Сибиряков» некоторое время шёл по полосе чистой воды, которая, всё суживаясь, вскоре совсем исчезла. «Сибиряков» начинал одолевать ледяную преграду, которая становилась всё толще, достигая 1,5 </a:t>
            </a:r>
            <a:r>
              <a:rPr lang="ru-RU" sz="1800" b="1" i="1" dirty="0" smtClean="0">
                <a:latin typeface="Times New Roman" pitchFamily="18" charset="0"/>
                <a:cs typeface="Times New Roman" pitchFamily="18" charset="0"/>
              </a:rPr>
              <a:t>м; </a:t>
            </a:r>
            <a:r>
              <a:rPr lang="ru-RU" sz="1800" b="1" dirty="0" smtClean="0">
                <a:latin typeface="Times New Roman" pitchFamily="18" charset="0"/>
                <a:cs typeface="Times New Roman" pitchFamily="18" charset="0"/>
              </a:rPr>
              <a:t>двигаясь очень медленно, «Сибиряков» 10 сентября достиг о. </a:t>
            </a:r>
            <a:r>
              <a:rPr lang="ru-RU" sz="1800" b="1" dirty="0" err="1" smtClean="0">
                <a:latin typeface="Times New Roman" pitchFamily="18" charset="0"/>
                <a:cs typeface="Times New Roman" pitchFamily="18" charset="0"/>
              </a:rPr>
              <a:t>Колючин</a:t>
            </a:r>
            <a:r>
              <a:rPr lang="ru-RU" sz="1800" b="1" dirty="0" smtClean="0">
                <a:latin typeface="Times New Roman" pitchFamily="18" charset="0"/>
                <a:cs typeface="Times New Roman" pitchFamily="18" charset="0"/>
              </a:rPr>
              <a:t>. В этом районе в 1878 г. была вынуждена зимовать экспедиция </a:t>
            </a:r>
            <a:r>
              <a:rPr lang="ru-RU" sz="1800" b="1" dirty="0" err="1" smtClean="0">
                <a:latin typeface="Times New Roman" pitchFamily="18" charset="0"/>
                <a:cs typeface="Times New Roman" pitchFamily="18" charset="0"/>
              </a:rPr>
              <a:t>Норденшельда</a:t>
            </a:r>
            <a:r>
              <a:rPr lang="ru-RU" sz="1800" b="1" dirty="0" smtClean="0">
                <a:latin typeface="Times New Roman" pitchFamily="18" charset="0"/>
                <a:cs typeface="Times New Roman" pitchFamily="18" charset="0"/>
              </a:rPr>
              <a:t> на «Веге». Эта же участь грозила и «</a:t>
            </a:r>
            <a:r>
              <a:rPr lang="ru-RU" sz="1800" b="1" dirty="0" err="1" smtClean="0">
                <a:latin typeface="Times New Roman" pitchFamily="18" charset="0"/>
                <a:cs typeface="Times New Roman" pitchFamily="18" charset="0"/>
              </a:rPr>
              <a:t>Сибирякову</a:t>
            </a:r>
            <a:r>
              <a:rPr lang="ru-RU" sz="1800" b="1" dirty="0" smtClean="0">
                <a:latin typeface="Times New Roman" pitchFamily="18" charset="0"/>
                <a:cs typeface="Times New Roman" pitchFamily="18" charset="0"/>
              </a:rPr>
              <a:t>». </a:t>
            </a:r>
            <a:endParaRPr lang="ru-RU" sz="1800" b="1" dirty="0">
              <a:latin typeface="Times New Roman" pitchFamily="18" charset="0"/>
              <a:cs typeface="Times New Roman" pitchFamily="18" charset="0"/>
            </a:endParaRPr>
          </a:p>
        </p:txBody>
      </p:sp>
      <p:sp>
        <p:nvSpPr>
          <p:cNvPr id="4"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smtClean="0">
                <a:ln>
                  <a:noFill/>
                </a:ln>
                <a:solidFill>
                  <a:schemeClr val="lt1"/>
                </a:solidFill>
                <a:effectLst/>
                <a:uLnTx/>
                <a:uFillTx/>
                <a:latin typeface="Times New Roman" pitchFamily="18" charset="0"/>
                <a:ea typeface="+mn-ea"/>
                <a:cs typeface="Times New Roman" pitchFamily="18" charset="0"/>
              </a:rPr>
              <a:t>Маршрут ледокола «Сибиряков» </a:t>
            </a:r>
            <a:br>
              <a:rPr kumimoji="0" lang="ru-RU" sz="2000" b="1" i="0" u="none" strike="noStrike" kern="1200" cap="none" spc="0" normalizeH="0" baseline="0" noProof="0" smtClean="0">
                <a:ln>
                  <a:noFill/>
                </a:ln>
                <a:solidFill>
                  <a:schemeClr val="lt1"/>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smtClean="0">
                <a:ln>
                  <a:noFill/>
                </a:ln>
                <a:solidFill>
                  <a:schemeClr val="lt1"/>
                </a:solidFill>
                <a:effectLst/>
                <a:uLnTx/>
                <a:uFillTx/>
                <a:latin typeface="Times New Roman" pitchFamily="18" charset="0"/>
                <a:ea typeface="+mn-ea"/>
                <a:cs typeface="Times New Roman" pitchFamily="18" charset="0"/>
              </a:rPr>
              <a:t>( экспедиции под руководством О.Ю.Шмидта)</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pic>
        <p:nvPicPr>
          <p:cNvPr id="8" name="Рисунок 7" descr="http://www.balancer.ru/forum/punbb/attachment.php?item=171293&amp;download=2"/>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5720" y="1714488"/>
            <a:ext cx="4286280" cy="4429156"/>
          </a:xfrm>
          <a:prstGeom prst="rect">
            <a:avLst/>
          </a:prstGeom>
          <a:noFill/>
          <a:ln>
            <a:solidFill>
              <a:schemeClr val="tx2">
                <a:lumMod val="75000"/>
              </a:schemeClr>
            </a:solidFill>
          </a:ln>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8024" y="1428736"/>
            <a:ext cx="4176464" cy="5240624"/>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marL="0" indent="0">
              <a:buNone/>
            </a:pPr>
            <a:r>
              <a:rPr lang="ru-RU" sz="4900" b="1" dirty="0" smtClean="0">
                <a:latin typeface="Times New Roman" pitchFamily="18" charset="0"/>
                <a:cs typeface="Times New Roman" pitchFamily="18" charset="0"/>
              </a:rPr>
              <a:t>Почти достигнув цели, он встретил непреодолимые льды. </a:t>
            </a:r>
          </a:p>
          <a:p>
            <a:pPr marL="0" indent="0" algn="just">
              <a:buNone/>
            </a:pPr>
            <a:r>
              <a:rPr lang="ru-RU" sz="4900" b="1" dirty="0" smtClean="0">
                <a:latin typeface="Times New Roman" pitchFamily="18" charset="0"/>
                <a:cs typeface="Times New Roman" pitchFamily="18" charset="0"/>
              </a:rPr>
              <a:t>В борьбе с ними ледокол поломал все четыре лопасти винта. </a:t>
            </a:r>
          </a:p>
          <a:p>
            <a:pPr marL="0" indent="0" algn="just">
              <a:buNone/>
            </a:pPr>
            <a:r>
              <a:rPr lang="ru-RU" sz="4900" b="1" dirty="0" smtClean="0">
                <a:latin typeface="Times New Roman" pitchFamily="18" charset="0"/>
                <a:cs typeface="Times New Roman" pitchFamily="18" charset="0"/>
              </a:rPr>
              <a:t>Несмотря на тяжёлые условия работы, лопасти сменили, груз вновь водворили на место (перенесли на корму), и 16 сентября ледокол двинулся дальше</a:t>
            </a:r>
            <a:r>
              <a:rPr lang="ru-RU" dirty="0" smtClean="0"/>
              <a:t>.</a:t>
            </a:r>
            <a:endParaRPr lang="ru-RU" dirty="0"/>
          </a:p>
        </p:txBody>
      </p:sp>
      <p:pic>
        <p:nvPicPr>
          <p:cNvPr id="49154" name="Picture 2" descr="http://www.ggallery.ru/CONTENT/Image/sayt031.jpg"/>
          <p:cNvPicPr>
            <a:picLocks noChangeAspect="1" noChangeArrowheads="1"/>
          </p:cNvPicPr>
          <p:nvPr/>
        </p:nvPicPr>
        <p:blipFill>
          <a:blip r:embed="rId2" cstate="email"/>
          <a:srcRect/>
          <a:stretch>
            <a:fillRect/>
          </a:stretch>
        </p:blipFill>
        <p:spPr bwMode="auto">
          <a:xfrm>
            <a:off x="350222" y="1628800"/>
            <a:ext cx="4009564" cy="4665130"/>
          </a:xfrm>
          <a:prstGeom prst="rect">
            <a:avLst/>
          </a:prstGeom>
          <a:noFill/>
          <a:ln>
            <a:solidFill>
              <a:schemeClr val="tx2">
                <a:lumMod val="75000"/>
              </a:schemeClr>
            </a:solidFill>
          </a:ln>
          <a:scene3d>
            <a:camera prst="orthographicFront"/>
            <a:lightRig rig="threePt" dir="t"/>
          </a:scene3d>
          <a:sp3d>
            <a:bevelT/>
          </a:sp3d>
        </p:spPr>
      </p:pic>
      <p:sp>
        <p:nvSpPr>
          <p:cNvPr id="5" name="Заголовок 1"/>
          <p:cNvSpPr txBox="1">
            <a:spLocks noGrp="1"/>
          </p:cNvSpPr>
          <p:nvPr>
            <p:ph type="title"/>
          </p:nvPr>
        </p:nvSpPr>
        <p:spPr>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smtClean="0">
                <a:ln>
                  <a:noFill/>
                </a:ln>
                <a:solidFill>
                  <a:schemeClr val="lt1"/>
                </a:solidFill>
                <a:effectLst/>
                <a:uLnTx/>
                <a:uFillTx/>
                <a:latin typeface="Times New Roman" pitchFamily="18" charset="0"/>
                <a:ea typeface="+mn-ea"/>
                <a:cs typeface="Times New Roman" pitchFamily="18" charset="0"/>
              </a:rPr>
              <a:t>Маршрут ледокола «Сибиряков» </a:t>
            </a:r>
            <a:br>
              <a:rPr kumimoji="0" lang="ru-RU" sz="2000" b="1" i="0" u="none" strike="noStrike" kern="1200" cap="none" spc="0" normalizeH="0" baseline="0" noProof="0" smtClean="0">
                <a:ln>
                  <a:noFill/>
                </a:ln>
                <a:solidFill>
                  <a:schemeClr val="lt1"/>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smtClean="0">
                <a:ln>
                  <a:noFill/>
                </a:ln>
                <a:solidFill>
                  <a:schemeClr val="lt1"/>
                </a:solidFill>
                <a:effectLst/>
                <a:uLnTx/>
                <a:uFillTx/>
                <a:latin typeface="Times New Roman" pitchFamily="18" charset="0"/>
                <a:ea typeface="+mn-ea"/>
                <a:cs typeface="Times New Roman" pitchFamily="18" charset="0"/>
              </a:rPr>
              <a:t>( экспедиции под руководством О.Ю.Шмидта)</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sp>
        <p:nvSpPr>
          <p:cNvPr id="2" name="TextBox 1"/>
          <p:cNvSpPr txBox="1"/>
          <p:nvPr/>
        </p:nvSpPr>
        <p:spPr>
          <a:xfrm>
            <a:off x="683568" y="6483201"/>
            <a:ext cx="1849545" cy="369332"/>
          </a:xfrm>
          <a:prstGeom prst="rect">
            <a:avLst/>
          </a:prstGeom>
          <a:noFill/>
        </p:spPr>
        <p:txBody>
          <a:bodyPr wrap="none" rtlCol="0">
            <a:spAutoFit/>
          </a:bodyPr>
          <a:lstStyle/>
          <a:p>
            <a:r>
              <a:rPr lang="ru-RU" dirty="0" smtClean="0"/>
              <a:t>Борьба со льдом</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35896" y="1268760"/>
            <a:ext cx="5328592" cy="5589240"/>
          </a:xfrm>
        </p:spPr>
        <p:style>
          <a:lnRef idx="1">
            <a:schemeClr val="accent1"/>
          </a:lnRef>
          <a:fillRef idx="2">
            <a:schemeClr val="accent1"/>
          </a:fillRef>
          <a:effectRef idx="1">
            <a:schemeClr val="accent1"/>
          </a:effectRef>
          <a:fontRef idx="minor">
            <a:schemeClr val="dk1"/>
          </a:fontRef>
        </p:style>
        <p:txBody>
          <a:bodyPr>
            <a:noAutofit/>
          </a:bodyPr>
          <a:lstStyle/>
          <a:p>
            <a:pPr marL="0" indent="361950">
              <a:buNone/>
            </a:pPr>
            <a:r>
              <a:rPr lang="ru-RU" sz="2400" b="1" dirty="0" smtClean="0">
                <a:latin typeface="Times New Roman" pitchFamily="18" charset="0"/>
                <a:cs typeface="Times New Roman" pitchFamily="18" charset="0"/>
              </a:rPr>
              <a:t>8 сентября «Сибиряков» потерпел новую, на этот раз не­поправимую аварию: обломался конец гребного вала, который ушёл на дно, и ледокол остался без винта. Судно потеряло управление. Начался дрейф по воле льдов. Пройти Берингов пролив, довести дело до конца — таково было   стремление   каждого   участника экспедиции. Единая воля, единая цель, единое железное упорство привели к благополучному результату.</a:t>
            </a:r>
            <a:endParaRPr lang="ru-RU" sz="2400" b="1" dirty="0">
              <a:latin typeface="Times New Roman" pitchFamily="18" charset="0"/>
              <a:cs typeface="Times New Roman" pitchFamily="18" charset="0"/>
            </a:endParaRPr>
          </a:p>
        </p:txBody>
      </p:sp>
      <p:pic>
        <p:nvPicPr>
          <p:cNvPr id="4" name="Picture 2" descr="http://oficery.ru/sites/default/files/imagecache/w670-preports/security/2011/11/sh6_0.jpg"/>
          <p:cNvPicPr>
            <a:picLocks noChangeAspect="1" noChangeArrowheads="1"/>
          </p:cNvPicPr>
          <p:nvPr/>
        </p:nvPicPr>
        <p:blipFill>
          <a:blip r:embed="rId2" cstate="email"/>
          <a:srcRect/>
          <a:stretch>
            <a:fillRect/>
          </a:stretch>
        </p:blipFill>
        <p:spPr bwMode="auto">
          <a:xfrm>
            <a:off x="214283" y="3501008"/>
            <a:ext cx="3273856" cy="2866640"/>
          </a:xfrm>
          <a:prstGeom prst="rect">
            <a:avLst/>
          </a:prstGeom>
          <a:noFill/>
          <a:ln>
            <a:solidFill>
              <a:schemeClr val="tx2">
                <a:lumMod val="75000"/>
              </a:schemeClr>
            </a:solidFill>
          </a:ln>
          <a:scene3d>
            <a:camera prst="orthographicFront"/>
            <a:lightRig rig="threePt" dir="t"/>
          </a:scene3d>
          <a:sp3d>
            <a:bevelT prst="angle"/>
          </a:sp3d>
        </p:spPr>
      </p:pic>
      <p:sp>
        <p:nvSpPr>
          <p:cNvPr id="5" name="Заголовок 1"/>
          <p:cNvSpPr txBox="1">
            <a:spLocks noGrp="1"/>
          </p:cNvSpPr>
          <p:nvPr>
            <p:ph type="title"/>
          </p:nvPr>
        </p:nvSpPr>
        <p:spPr>
          <a:xfrm>
            <a:off x="467544" y="0"/>
            <a:ext cx="8229600" cy="1143000"/>
          </a:xfrm>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smtClean="0">
                <a:ln>
                  <a:noFill/>
                </a:ln>
                <a:solidFill>
                  <a:schemeClr val="lt1"/>
                </a:solidFill>
                <a:effectLst/>
                <a:uLnTx/>
                <a:uFillTx/>
                <a:latin typeface="Times New Roman" pitchFamily="18" charset="0"/>
                <a:ea typeface="+mn-ea"/>
                <a:cs typeface="Times New Roman" pitchFamily="18" charset="0"/>
              </a:rPr>
              <a:t>Маршрут ледокола «Сибиряков» </a:t>
            </a:r>
            <a:br>
              <a:rPr kumimoji="0" lang="ru-RU" sz="2000" b="1" i="0" u="none" strike="noStrike" kern="1200" cap="none" spc="0" normalizeH="0" baseline="0" noProof="0" smtClean="0">
                <a:ln>
                  <a:noFill/>
                </a:ln>
                <a:solidFill>
                  <a:schemeClr val="lt1"/>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smtClean="0">
                <a:ln>
                  <a:noFill/>
                </a:ln>
                <a:solidFill>
                  <a:schemeClr val="lt1"/>
                </a:solidFill>
                <a:effectLst/>
                <a:uLnTx/>
                <a:uFillTx/>
                <a:latin typeface="Times New Roman" pitchFamily="18" charset="0"/>
                <a:ea typeface="+mn-ea"/>
                <a:cs typeface="Times New Roman" pitchFamily="18" charset="0"/>
              </a:rPr>
              <a:t>( экспедиции под руководством О.Ю.Шмидта)</a:t>
            </a:r>
            <a:endParaRPr kumimoji="0" lang="ru-RU" sz="20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pic>
        <p:nvPicPr>
          <p:cNvPr id="6" name="Рисунок 5" descr="D:\Картинки для работы\karta.jpg"/>
          <p:cNvPicPr/>
          <p:nvPr/>
        </p:nvPicPr>
        <p:blipFill rotWithShape="1">
          <a:blip r:embed="rId3" cstate="email"/>
          <a:srcRect/>
          <a:stretch/>
        </p:blipFill>
        <p:spPr bwMode="auto">
          <a:xfrm>
            <a:off x="267035" y="1124744"/>
            <a:ext cx="3168351" cy="2048161"/>
          </a:xfrm>
          <a:prstGeom prst="rect">
            <a:avLst/>
          </a:prstGeom>
          <a:noFill/>
          <a:ln w="9525">
            <a:noFill/>
            <a:miter lim="800000"/>
            <a:headEnd/>
            <a:tailEnd/>
          </a:ln>
        </p:spPr>
      </p:pic>
      <p:sp>
        <p:nvSpPr>
          <p:cNvPr id="2" name="TextBox 1"/>
          <p:cNvSpPr txBox="1"/>
          <p:nvPr/>
        </p:nvSpPr>
        <p:spPr>
          <a:xfrm>
            <a:off x="169102" y="6367648"/>
            <a:ext cx="3270639" cy="369332"/>
          </a:xfrm>
          <a:prstGeom prst="rect">
            <a:avLst/>
          </a:prstGeom>
          <a:noFill/>
        </p:spPr>
        <p:txBody>
          <a:bodyPr wrap="none" rtlCol="0">
            <a:spAutoFit/>
          </a:bodyPr>
          <a:lstStyle/>
          <a:p>
            <a:r>
              <a:rPr lang="ru-RU" dirty="0" smtClean="0"/>
              <a:t>Установка парусов на ледоколе</a:t>
            </a:r>
            <a:endParaRPr lang="ru-RU" dirty="0"/>
          </a:p>
        </p:txBody>
      </p:sp>
      <p:sp>
        <p:nvSpPr>
          <p:cNvPr id="7" name="TextBox 6"/>
          <p:cNvSpPr txBox="1"/>
          <p:nvPr/>
        </p:nvSpPr>
        <p:spPr>
          <a:xfrm>
            <a:off x="827584" y="3131676"/>
            <a:ext cx="1953676" cy="369332"/>
          </a:xfrm>
          <a:prstGeom prst="rect">
            <a:avLst/>
          </a:prstGeom>
          <a:noFill/>
        </p:spPr>
        <p:txBody>
          <a:bodyPr wrap="none" rtlCol="0">
            <a:spAutoFit/>
          </a:bodyPr>
          <a:lstStyle/>
          <a:p>
            <a:r>
              <a:rPr lang="ru-RU" dirty="0" smtClean="0"/>
              <a:t>В Чукотском море</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TotalTime>
  <Words>1608</Words>
  <Application>Microsoft Office PowerPoint</Application>
  <PresentationFormat>Экран (4:3)</PresentationFormat>
  <Paragraphs>72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 О. Ю. Шмидт</vt:lpstr>
      <vt:lpstr>Маршрут ледокола «Сибиряков»  (экспедиции под руководством О.Ю.Шмидта)</vt:lpstr>
      <vt:lpstr>Макет ледокольного корабля «Сибиряков»  </vt:lpstr>
      <vt:lpstr>Маршрут ледокола «Сибиряков»  ( экспедиции под руководством О.Ю.Шмидта)</vt:lpstr>
      <vt:lpstr>Маршрут ледокола «Сибиряков»  ( экспедиции под руководством О.Ю.Шмидта)</vt:lpstr>
      <vt:lpstr>Маршрут ледокола «Сибиряков»  ( экспедиции под руководством О.Ю.Шмидта)</vt:lpstr>
      <vt:lpstr>Маршрут ледокола «Сибиряков»  ( экспедиции под руководством О.Ю.Шмидта)</vt:lpstr>
      <vt:lpstr>Маршрут ледокола «Сибиряков»  ( экспедиции под руководством О.Ю.Шмидта)</vt:lpstr>
      <vt:lpstr>  Успех экспедиции под руководством О.Ю.Шмидта</vt:lpstr>
      <vt:lpstr>Слайд 11</vt:lpstr>
      <vt:lpstr>Слайд 12</vt:lpstr>
      <vt:lpstr>Маршрут корабля «Челюскин»  (экспедиции под руководством О.Ю.Шмидта)</vt:lpstr>
      <vt:lpstr>Маршрут корабля «Челюскин»  (экспедиции под руководством О.Ю.Шмидта)</vt:lpstr>
      <vt:lpstr>Маршрут корабля «Челюскин»  (экспедиции под руководством О.Ю.Шмидта)</vt:lpstr>
      <vt:lpstr>Гибель корабля «Челюскин»  (экспедиции под руководством О.Ю.Шмидта)</vt:lpstr>
      <vt:lpstr>Гибель корабля «Челюскин»  (экспедиции под руководством О.Ю.Шмидта)</vt:lpstr>
      <vt:lpstr>Ледовый лагерь  Шмидта (экспедиции под руководством О.Ю.Шмидта)</vt:lpstr>
      <vt:lpstr>                                                        Спасение «челюскинцев»</vt:lpstr>
      <vt:lpstr>                                                  Спасение «челюскинцев»</vt:lpstr>
      <vt:lpstr>Подвиг А.В.Ляпидевского</vt:lpstr>
      <vt:lpstr>Летчики -герои</vt:lpstr>
      <vt:lpstr>Челюскинская эпопея</vt:lpstr>
      <vt:lpstr>Значение челюскинской эпопеи</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s.dmitrieva</cp:lastModifiedBy>
  <cp:revision>63</cp:revision>
  <dcterms:created xsi:type="dcterms:W3CDTF">2012-10-25T10:17:03Z</dcterms:created>
  <dcterms:modified xsi:type="dcterms:W3CDTF">2017-01-23T14:40:47Z</dcterms:modified>
</cp:coreProperties>
</file>